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5143500" cx="9144000"/>
  <p:notesSz cx="6858000" cy="9144000"/>
  <p:embeddedFontLst>
    <p:embeddedFont>
      <p:font typeface="Montserrat"/>
      <p:regular r:id="rId48"/>
      <p:bold r:id="rId49"/>
      <p:italic r:id="rId50"/>
      <p:boldItalic r:id="rId51"/>
    </p:embeddedFont>
    <p:embeddedFont>
      <p:font typeface="Gill Sans"/>
      <p:regular r:id="rId52"/>
      <p:bold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ontserrat-regular.fntdata"/><Relationship Id="rId47" Type="http://schemas.openxmlformats.org/officeDocument/2006/relationships/slide" Target="slides/slide42.xml"/><Relationship Id="rId49"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ontserrat-boldItalic.fntdata"/><Relationship Id="rId50" Type="http://schemas.openxmlformats.org/officeDocument/2006/relationships/font" Target="fonts/Montserrat-italic.fntdata"/><Relationship Id="rId53" Type="http://schemas.openxmlformats.org/officeDocument/2006/relationships/font" Target="fonts/GillSans-bold.fntdata"/><Relationship Id="rId52" Type="http://schemas.openxmlformats.org/officeDocument/2006/relationships/font" Target="fonts/GillSans-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aa53797765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 name="Google Shape;52;g2aa53797765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 name="Google Shape;53;g2aa53797765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ca425ed2e0_1_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2ca425ed2e0_1_2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g2ca425ed2e0_1_2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ca425ed2e0_1_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g2ca425ed2e0_1_2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 name="Google Shape;157;g2ca425ed2e0_1_2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ca425ed2e0_1_2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2ca425ed2e0_1_2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 name="Google Shape;169;g2ca425ed2e0_1_2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ca425ed2e0_1_2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2ca425ed2e0_1_2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 name="Google Shape;181;g2ca425ed2e0_1_2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ca425ed2e0_1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g2ca425ed2e0_1_2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 name="Google Shape;193;g2ca425ed2e0_1_2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6e4600eeb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g26e4600eeb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 name="Google Shape;205;g26e4600eeb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6e4600eebe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26e4600eebe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 name="Google Shape;212;g26e4600eebe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6e4600eebe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26e4600eebe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9" name="Google Shape;219;g26e4600eebe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6ea1f7443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26ea1f7443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 name="Google Shape;226;g26ea1f7443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6ea1f74437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26ea1f74437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g26ea1f74437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aa53797765_0_2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 name="Google Shape;62;g2aa53797765_0_2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 name="Google Shape;63;g2aa53797765_0_2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6ea1f74437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26ea1f74437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0" name="Google Shape;240;g26ea1f74437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68b7f5d5cf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g268b7f5d5cf_0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 name="Google Shape;247;g268b7f5d5cf_0_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62c15bbf25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62c15bbf25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62c15bbf25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62c15bbf25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62c15bbf25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62c15bbf25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62c15bbf25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62c15bbf25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62c15bbf25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62c15bbf25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62c15bbf25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62c15bbf25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653f12618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653f12618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6e2d77f28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6e2d77f28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62c15bbf2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62c15bbf2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62c15bbf25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62c15bbf25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ca8ea84d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ca8ea84d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b3b139a47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b3b139a47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b3b139a47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b3b139a4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65ad02bea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65ad02bea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lang="en"/>
              <a:t>Update the careless operation of an ATV or UTV statute to include reckless or negligent operation and allow for damage recovery by the person responsible for maintenance of the property.</a:t>
            </a:r>
            <a:endParaRPr/>
          </a:p>
          <a:p>
            <a:pPr indent="-317500" lvl="0" marL="457200" rtl="0" algn="l">
              <a:spcBef>
                <a:spcPts val="0"/>
              </a:spcBef>
              <a:spcAft>
                <a:spcPts val="0"/>
              </a:spcAft>
              <a:buSzPts val="1400"/>
              <a:buAutoNum type="arabicPeriod"/>
            </a:pPr>
            <a:r>
              <a:rPr lang="en"/>
              <a:t>Allow ATVs and UTVs to cross a bridge of any length that is otherwise closed to ATV/UTV traffic provided the municipality and the county where the bridge is located approve a resolution allowing it. The current maximum length set in statute is 1,000 feet. This change also eliminates the requirement to stop before crossing the bridge. Oftentimes, these users are trying to reach connecting trails, refueling stations, or go to a restaurant. Eliminating the 1,000 foot requirement maintains local control while allowing for greater ATV/UTV access to businesses and connecting trails.</a:t>
            </a:r>
            <a:endParaRPr/>
          </a:p>
          <a:p>
            <a:pPr indent="-317500" lvl="0" marL="457200" rtl="0" algn="l">
              <a:spcBef>
                <a:spcPts val="0"/>
              </a:spcBef>
              <a:spcAft>
                <a:spcPts val="0"/>
              </a:spcAft>
              <a:buSzPts val="1400"/>
              <a:buAutoNum type="arabicPeriod"/>
            </a:pPr>
            <a:r>
              <a:rPr lang="en"/>
              <a:t>Eliminate the 35 miles per hour restriction for a highway within the territorial boundaries of a municipality, regardless of whether the municipality has jurisdiction over the highway.</a:t>
            </a:r>
            <a:endParaRPr/>
          </a:p>
          <a:p>
            <a:pPr indent="-317500" lvl="0" marL="457200" rtl="0" algn="l">
              <a:spcBef>
                <a:spcPts val="0"/>
              </a:spcBef>
              <a:spcAft>
                <a:spcPts val="0"/>
              </a:spcAft>
              <a:buSzPts val="1400"/>
              <a:buAutoNum type="arabicPeriod"/>
            </a:pPr>
            <a:r>
              <a:rPr lang="en"/>
              <a:t>Allow operation of an ATV and UTV on any roadway if the operation is for emergency purposes during a declared emergency.</a:t>
            </a:r>
            <a:endParaRPr/>
          </a:p>
          <a:p>
            <a:pPr indent="-317500" lvl="0" marL="457200" rtl="0" algn="l">
              <a:spcBef>
                <a:spcPts val="0"/>
              </a:spcBef>
              <a:spcAft>
                <a:spcPts val="0"/>
              </a:spcAft>
              <a:buSzPts val="1400"/>
              <a:buAutoNum type="arabicPeriod"/>
            </a:pPr>
            <a:r>
              <a:rPr lang="en"/>
              <a:t>Expand the definition of “authorized emergency vehicle” to include ATVs, UTVs and snowmobiles operated by law enforcement, fire departments, conservation wardens and ambulance services.</a:t>
            </a:r>
            <a:endParaRPr/>
          </a:p>
          <a:p>
            <a:pPr indent="-317500" lvl="0" marL="457200" rtl="0" algn="l">
              <a:spcBef>
                <a:spcPts val="0"/>
              </a:spcBef>
              <a:spcAft>
                <a:spcPts val="0"/>
              </a:spcAft>
              <a:buSzPts val="1400"/>
              <a:buAutoNum type="arabicPeriod"/>
            </a:pPr>
            <a:r>
              <a:rPr lang="en"/>
              <a:t>Create the definitions for “patrol all-terrain vehicle”, “patrol utility terrain vehicle”, “patrol off-highway motorcycle” and “patrol snowmobile”. The bill exempts those vehicles from certain operation limitations when responding to </a:t>
            </a:r>
            <a:r>
              <a:rPr lang="en"/>
              <a:t>emergency</a:t>
            </a:r>
            <a:r>
              <a:rPr lang="en"/>
              <a:t> or violations of the law, while using sirens and lights.</a:t>
            </a:r>
            <a:endParaRPr/>
          </a:p>
          <a:p>
            <a:pPr indent="-317500" lvl="0" marL="457200" rtl="0" algn="l">
              <a:spcBef>
                <a:spcPts val="0"/>
              </a:spcBef>
              <a:spcAft>
                <a:spcPts val="0"/>
              </a:spcAft>
              <a:buSzPts val="1400"/>
              <a:buAutoNum type="arabicPeriod"/>
            </a:pPr>
            <a:r>
              <a:rPr lang="en"/>
              <a:t>Revises the Department of Transportation (DOT) Highway Maintenance Manual (HMM) to remove the restriction from using short segments of state trunk highways to connect ATV routes or trails to businesses along the highway.</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ca425ed2e0_1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ca425ed2e0_1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68902c5cc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68902c5cc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ca425ed2e0_1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ca425ed2e0_1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ca425ed2e0_1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ca425ed2e0_1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ca425ed2e0_1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2ca425ed2e0_1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62c15bbf2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62c15bbf2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ca425ed2e0_1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ca425ed2e0_1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ca425ed2e0_1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ca425ed2e0_1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ca425ed2e0_1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ca425ed2e0_1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ca425ed2e0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g2ca425ed2e0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 name="Google Shape;85;g2ca425ed2e0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ca425ed2e0_1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g2ca425ed2e0_1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 name="Google Shape;97;g2ca425ed2e0_1_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ca425ed2e0_1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g2ca425ed2e0_1_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 name="Google Shape;109;g2ca425ed2e0_1_1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ca425ed2e0_1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2ca425ed2e0_1_2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 name="Google Shape;121;g2ca425ed2e0_1_2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ca425ed2e0_1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2ca425ed2e0_1_2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 name="Google Shape;133;g2ca425ed2e0_1_2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8.jp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8.jp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4.jp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6.jpg"/><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0.jpg"/><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jp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jp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jp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jp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jp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jp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4.jpg"/><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8.jpg"/><Relationship Id="rId4" Type="http://schemas.openxmlformats.org/officeDocument/2006/relationships/image" Target="../media/image9.gif"/><Relationship Id="rId5"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2.jpg"/><Relationship Id="rId4" Type="http://schemas.openxmlformats.org/officeDocument/2006/relationships/image" Target="../media/image9.gif"/><Relationship Id="rId5"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5.jpg"/><Relationship Id="rId4" Type="http://schemas.openxmlformats.org/officeDocument/2006/relationships/image" Target="../media/image9.gif"/><Relationship Id="rId5"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1.jpg"/><Relationship Id="rId4" Type="http://schemas.openxmlformats.org/officeDocument/2006/relationships/image" Target="../media/image9.gif"/><Relationship Id="rId5"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4.jpg"/><Relationship Id="rId4" Type="http://schemas.openxmlformats.org/officeDocument/2006/relationships/image" Target="../media/image9.gif"/><Relationship Id="rId5"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3.jpg"/><Relationship Id="rId4" Type="http://schemas.openxmlformats.org/officeDocument/2006/relationships/image" Target="../media/image9.gif"/><Relationship Id="rId5"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6.jpg"/><Relationship Id="rId4" Type="http://schemas.openxmlformats.org/officeDocument/2006/relationships/image" Target="../media/image9.gif"/><Relationship Id="rId5"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7.jpg"/><Relationship Id="rId4" Type="http://schemas.openxmlformats.org/officeDocument/2006/relationships/image" Target="../media/image9.gif"/><Relationship Id="rId5"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8.jpg"/><Relationship Id="rId4" Type="http://schemas.openxmlformats.org/officeDocument/2006/relationships/image" Target="../media/image37.jpg"/><Relationship Id="rId5" Type="http://schemas.openxmlformats.org/officeDocument/2006/relationships/image" Target="../media/image9.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9.jp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2.jp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7.jp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5.jp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1.jp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pic>
        <p:nvPicPr>
          <p:cNvPr id="55" name="Google Shape;55;p13"/>
          <p:cNvPicPr preferRelativeResize="0"/>
          <p:nvPr/>
        </p:nvPicPr>
        <p:blipFill rotWithShape="1">
          <a:blip r:embed="rId3">
            <a:alphaModFix/>
          </a:blip>
          <a:srcRect b="0" l="0" r="0" t="0"/>
          <a:stretch/>
        </p:blipFill>
        <p:spPr>
          <a:xfrm>
            <a:off x="2876966" y="1"/>
            <a:ext cx="6267031" cy="5143501"/>
          </a:xfrm>
          <a:prstGeom prst="rect">
            <a:avLst/>
          </a:prstGeom>
          <a:noFill/>
          <a:ln>
            <a:noFill/>
          </a:ln>
        </p:spPr>
      </p:pic>
      <p:sp>
        <p:nvSpPr>
          <p:cNvPr descr="People with documents" id="56" name="Google Shape;56;p13"/>
          <p:cNvSpPr/>
          <p:nvPr/>
        </p:nvSpPr>
        <p:spPr>
          <a:xfrm>
            <a:off x="2876967" y="0"/>
            <a:ext cx="6277572" cy="5143500"/>
          </a:xfrm>
          <a:custGeom>
            <a:rect b="b" l="l" r="r" t="t"/>
            <a:pathLst>
              <a:path extrusionOk="0" h="6858000" w="12189460">
                <a:moveTo>
                  <a:pt x="0" y="6858000"/>
                </a:moveTo>
                <a:lnTo>
                  <a:pt x="12188952" y="6858000"/>
                </a:lnTo>
                <a:lnTo>
                  <a:pt x="12188952" y="0"/>
                </a:lnTo>
                <a:lnTo>
                  <a:pt x="0" y="0"/>
                </a:lnTo>
                <a:lnTo>
                  <a:pt x="0" y="6858000"/>
                </a:lnTo>
                <a:close/>
              </a:path>
            </a:pathLst>
          </a:custGeom>
          <a:solidFill>
            <a:schemeClr val="dk2">
              <a:alpha val="68630"/>
            </a:scheme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descr="Beige rectangle" id="57" name="Google Shape;57;p13"/>
          <p:cNvSpPr/>
          <p:nvPr/>
        </p:nvSpPr>
        <p:spPr>
          <a:xfrm>
            <a:off x="132842" y="2431307"/>
            <a:ext cx="2558224" cy="40200"/>
          </a:xfrm>
          <a:custGeom>
            <a:rect b="b" l="l" r="r" t="t"/>
            <a:pathLst>
              <a:path extrusionOk="0" h="120000" w="3935729">
                <a:moveTo>
                  <a:pt x="0" y="0"/>
                </a:moveTo>
                <a:lnTo>
                  <a:pt x="3935349" y="0"/>
                </a:lnTo>
              </a:path>
            </a:pathLst>
          </a:custGeom>
          <a:noFill/>
          <a:ln cap="flat" cmpd="sng" w="5485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descr="A picture containing drawing&#10;&#10;Description automatically generated" id="58" name="Google Shape;58;p13"/>
          <p:cNvPicPr preferRelativeResize="0"/>
          <p:nvPr/>
        </p:nvPicPr>
        <p:blipFill rotWithShape="1">
          <a:blip r:embed="rId4">
            <a:alphaModFix/>
          </a:blip>
          <a:srcRect b="0" l="0" r="0" t="0"/>
          <a:stretch/>
        </p:blipFill>
        <p:spPr>
          <a:xfrm>
            <a:off x="23733" y="376809"/>
            <a:ext cx="2775135" cy="1085249"/>
          </a:xfrm>
          <a:prstGeom prst="rect">
            <a:avLst/>
          </a:prstGeom>
          <a:noFill/>
          <a:ln>
            <a:noFill/>
          </a:ln>
        </p:spPr>
      </p:pic>
      <p:sp>
        <p:nvSpPr>
          <p:cNvPr id="59" name="Google Shape;59;p13"/>
          <p:cNvSpPr txBox="1"/>
          <p:nvPr>
            <p:ph type="ctrTitle"/>
          </p:nvPr>
        </p:nvSpPr>
        <p:spPr>
          <a:xfrm>
            <a:off x="23750" y="2097800"/>
            <a:ext cx="2775300" cy="3045900"/>
          </a:xfrm>
          <a:prstGeom prst="rect">
            <a:avLst/>
          </a:prstGeom>
          <a:noFill/>
          <a:ln>
            <a:noFill/>
          </a:ln>
        </p:spPr>
        <p:txBody>
          <a:bodyPr anchorCtr="0" anchor="b" bIns="34275" lIns="68575" spcFirstLastPara="1" rIns="68575" wrap="square" tIns="34275">
            <a:noAutofit/>
          </a:bodyPr>
          <a:lstStyle/>
          <a:p>
            <a:pPr indent="0" lvl="0" marL="0" rtl="0" algn="ctr">
              <a:lnSpc>
                <a:spcPct val="125000"/>
              </a:lnSpc>
              <a:spcBef>
                <a:spcPts val="0"/>
              </a:spcBef>
              <a:spcAft>
                <a:spcPts val="0"/>
              </a:spcAft>
              <a:buClr>
                <a:schemeClr val="dk1"/>
              </a:buClr>
              <a:buSzPts val="2700"/>
              <a:buFont typeface="Gill Sans"/>
              <a:buNone/>
            </a:pPr>
            <a:r>
              <a:t/>
            </a:r>
            <a:endParaRPr sz="2200">
              <a:solidFill>
                <a:schemeClr val="dk1"/>
              </a:solidFill>
            </a:endParaRPr>
          </a:p>
          <a:p>
            <a:pPr indent="0" lvl="0" marL="0" rtl="0" algn="l">
              <a:lnSpc>
                <a:spcPct val="125000"/>
              </a:lnSpc>
              <a:spcBef>
                <a:spcPts val="0"/>
              </a:spcBef>
              <a:spcAft>
                <a:spcPts val="0"/>
              </a:spcAft>
              <a:buClr>
                <a:schemeClr val="dk1"/>
              </a:buClr>
              <a:buSzPts val="2700"/>
              <a:buFont typeface="Gill Sans"/>
              <a:buNone/>
            </a:pPr>
            <a:r>
              <a:t/>
            </a:r>
            <a:endParaRPr sz="2200">
              <a:solidFill>
                <a:schemeClr val="dk1"/>
              </a:solidFill>
            </a:endParaRPr>
          </a:p>
          <a:p>
            <a:pPr indent="0" lvl="0" marL="0" rtl="0" algn="ctr">
              <a:lnSpc>
                <a:spcPct val="125000"/>
              </a:lnSpc>
              <a:spcBef>
                <a:spcPts val="0"/>
              </a:spcBef>
              <a:spcAft>
                <a:spcPts val="0"/>
              </a:spcAft>
              <a:buClr>
                <a:schemeClr val="dk1"/>
              </a:buClr>
              <a:buSzPts val="2700"/>
              <a:buFont typeface="Gill Sans"/>
              <a:buNone/>
            </a:pPr>
            <a:r>
              <a:rPr lang="en" sz="2000"/>
              <a:t>Wisconsin </a:t>
            </a:r>
            <a:r>
              <a:rPr lang="en" sz="2000">
                <a:solidFill>
                  <a:schemeClr val="dk1"/>
                </a:solidFill>
              </a:rPr>
              <a:t>Registr</a:t>
            </a:r>
            <a:r>
              <a:rPr lang="en" sz="2000"/>
              <a:t>ation Programs supported by the WATVA &amp;  the NOHVIS Group</a:t>
            </a:r>
            <a:r>
              <a:rPr lang="en" sz="2200"/>
              <a:t> </a:t>
            </a:r>
            <a:endParaRPr sz="2200">
              <a:solidFill>
                <a:schemeClr val="dk1"/>
              </a:solidFill>
            </a:endParaRPr>
          </a:p>
          <a:p>
            <a:pPr indent="0" lvl="0" marL="0" rtl="0" algn="ctr">
              <a:lnSpc>
                <a:spcPct val="125000"/>
              </a:lnSpc>
              <a:spcBef>
                <a:spcPts val="0"/>
              </a:spcBef>
              <a:spcAft>
                <a:spcPts val="0"/>
              </a:spcAft>
              <a:buClr>
                <a:schemeClr val="dk1"/>
              </a:buClr>
              <a:buSzPts val="2700"/>
              <a:buFont typeface="Gill Sans"/>
              <a:buNone/>
            </a:pPr>
            <a:r>
              <a:t/>
            </a:r>
            <a:endParaRPr sz="2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2"/>
          <p:cNvPicPr preferRelativeResize="0"/>
          <p:nvPr/>
        </p:nvPicPr>
        <p:blipFill rotWithShape="1">
          <a:blip r:embed="rId3">
            <a:alphaModFix/>
          </a:blip>
          <a:srcRect b="0" l="20182" r="20176" t="0"/>
          <a:stretch/>
        </p:blipFill>
        <p:spPr>
          <a:xfrm>
            <a:off x="0" y="0"/>
            <a:ext cx="4602481" cy="5143504"/>
          </a:xfrm>
          <a:prstGeom prst="rect">
            <a:avLst/>
          </a:prstGeom>
          <a:noFill/>
          <a:ln>
            <a:noFill/>
          </a:ln>
        </p:spPr>
      </p:pic>
      <p:sp>
        <p:nvSpPr>
          <p:cNvPr id="148" name="Google Shape;148;p22"/>
          <p:cNvSpPr txBox="1"/>
          <p:nvPr>
            <p:ph idx="12" type="sldNum"/>
          </p:nvPr>
        </p:nvSpPr>
        <p:spPr>
          <a:xfrm>
            <a:off x="6354343" y="3497413"/>
            <a:ext cx="411600" cy="2952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A picture containing drawing&#10;&#10;Description automatically generated" id="149" name="Google Shape;149;p22"/>
          <p:cNvPicPr preferRelativeResize="0"/>
          <p:nvPr/>
        </p:nvPicPr>
        <p:blipFill rotWithShape="1">
          <a:blip r:embed="rId4">
            <a:alphaModFix/>
          </a:blip>
          <a:srcRect b="0" l="0" r="0" t="0"/>
          <a:stretch/>
        </p:blipFill>
        <p:spPr>
          <a:xfrm>
            <a:off x="5247785" y="100683"/>
            <a:ext cx="2775135" cy="1085249"/>
          </a:xfrm>
          <a:prstGeom prst="rect">
            <a:avLst/>
          </a:prstGeom>
          <a:noFill/>
          <a:ln>
            <a:noFill/>
          </a:ln>
        </p:spPr>
      </p:pic>
      <p:sp>
        <p:nvSpPr>
          <p:cNvPr descr="Blue rectangle" id="150" name="Google Shape;150;p22"/>
          <p:cNvSpPr/>
          <p:nvPr/>
        </p:nvSpPr>
        <p:spPr>
          <a:xfrm>
            <a:off x="4126706" y="1269006"/>
            <a:ext cx="5017294" cy="2504923"/>
          </a:xfrm>
          <a:custGeom>
            <a:rect b="b" l="l" r="r" t="t"/>
            <a:pathLst>
              <a:path extrusionOk="0" h="3528060" w="6689725">
                <a:moveTo>
                  <a:pt x="0" y="3527996"/>
                </a:moveTo>
                <a:lnTo>
                  <a:pt x="6689648" y="3527996"/>
                </a:lnTo>
                <a:lnTo>
                  <a:pt x="6689648" y="0"/>
                </a:lnTo>
                <a:lnTo>
                  <a:pt x="0" y="0"/>
                </a:lnTo>
                <a:lnTo>
                  <a:pt x="0" y="3527996"/>
                </a:lnTo>
                <a:close/>
              </a:path>
            </a:pathLst>
          </a:custGeom>
          <a:solidFill>
            <a:schemeClr val="accent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51" name="Google Shape;151;p22"/>
          <p:cNvSpPr txBox="1"/>
          <p:nvPr/>
        </p:nvSpPr>
        <p:spPr>
          <a:xfrm>
            <a:off x="4648580" y="1347423"/>
            <a:ext cx="4221000" cy="6879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2300"/>
              <a:buFont typeface="Gill Sans"/>
              <a:buNone/>
            </a:pPr>
            <a:r>
              <a:rPr b="1" lang="en" sz="2300">
                <a:solidFill>
                  <a:schemeClr val="lt1"/>
                </a:solidFill>
                <a:latin typeface="Gill Sans"/>
                <a:ea typeface="Gill Sans"/>
                <a:cs typeface="Gill Sans"/>
                <a:sym typeface="Gill Sans"/>
              </a:rPr>
              <a:t>Total Effects in Perspective</a:t>
            </a:r>
            <a:endParaRPr b="1" i="0" sz="2300" u="none" cap="none" strike="noStrike">
              <a:solidFill>
                <a:schemeClr val="accent2"/>
              </a:solidFill>
              <a:latin typeface="Gill Sans"/>
              <a:ea typeface="Gill Sans"/>
              <a:cs typeface="Gill Sans"/>
              <a:sym typeface="Gill Sans"/>
            </a:endParaRPr>
          </a:p>
        </p:txBody>
      </p:sp>
      <p:sp>
        <p:nvSpPr>
          <p:cNvPr descr="Beige rectangle" id="152" name="Google Shape;152;p22"/>
          <p:cNvSpPr/>
          <p:nvPr/>
        </p:nvSpPr>
        <p:spPr>
          <a:xfrm>
            <a:off x="4735448" y="1867447"/>
            <a:ext cx="3951091" cy="46500"/>
          </a:xfrm>
          <a:custGeom>
            <a:rect b="b" l="l" r="r" t="t"/>
            <a:pathLst>
              <a:path extrusionOk="0" h="120000" w="2642870">
                <a:moveTo>
                  <a:pt x="0" y="0"/>
                </a:moveTo>
                <a:lnTo>
                  <a:pt x="2642616" y="0"/>
                </a:lnTo>
              </a:path>
            </a:pathLst>
          </a:custGeom>
          <a:noFill/>
          <a:ln cap="flat" cmpd="sng" w="5485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53" name="Google Shape;153;p22"/>
          <p:cNvSpPr txBox="1"/>
          <p:nvPr/>
        </p:nvSpPr>
        <p:spPr>
          <a:xfrm>
            <a:off x="4641175" y="2280874"/>
            <a:ext cx="3886200" cy="13086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None/>
            </a:pPr>
            <a:r>
              <a:rPr lang="en" sz="2100">
                <a:solidFill>
                  <a:srgbClr val="DEEFF2"/>
                </a:solidFill>
              </a:rPr>
              <a:t>39,804 jobs = </a:t>
            </a:r>
            <a:endParaRPr sz="2100">
              <a:solidFill>
                <a:srgbClr val="DEEFF2"/>
              </a:solidFill>
            </a:endParaRPr>
          </a:p>
          <a:p>
            <a:pPr indent="0" lvl="0" marL="0" marR="0" rtl="0" algn="l">
              <a:lnSpc>
                <a:spcPct val="90000"/>
              </a:lnSpc>
              <a:spcBef>
                <a:spcPts val="0"/>
              </a:spcBef>
              <a:spcAft>
                <a:spcPts val="0"/>
              </a:spcAft>
              <a:buNone/>
            </a:pPr>
            <a:r>
              <a:rPr lang="en" sz="2100">
                <a:solidFill>
                  <a:srgbClr val="DEEFF2"/>
                </a:solidFill>
              </a:rPr>
              <a:t>1.03% of all employment in Wisconsin</a:t>
            </a:r>
            <a:endParaRPr sz="2100">
              <a:solidFill>
                <a:srgbClr val="DEEFF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xEl>
                                              <p:pRg end="0" st="0"/>
                                            </p:txEl>
                                          </p:spTgt>
                                        </p:tgtEl>
                                        <p:attrNameLst>
                                          <p:attrName>style.visibility</p:attrName>
                                        </p:attrNameLst>
                                      </p:cBhvr>
                                      <p:to>
                                        <p:strVal val="visible"/>
                                      </p:to>
                                    </p:set>
                                    <p:animEffect filter="fade" transition="in">
                                      <p:cBhvr>
                                        <p:cTn dur="1000"/>
                                        <p:tgtEl>
                                          <p:spTgt spid="15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xEl>
                                              <p:pRg end="1" st="1"/>
                                            </p:txEl>
                                          </p:spTgt>
                                        </p:tgtEl>
                                        <p:attrNameLst>
                                          <p:attrName>style.visibility</p:attrName>
                                        </p:attrNameLst>
                                      </p:cBhvr>
                                      <p:to>
                                        <p:strVal val="visible"/>
                                      </p:to>
                                    </p:set>
                                    <p:animEffect filter="fade" transition="in">
                                      <p:cBhvr>
                                        <p:cTn dur="1000"/>
                                        <p:tgtEl>
                                          <p:spTgt spid="15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3"/>
          <p:cNvPicPr preferRelativeResize="0"/>
          <p:nvPr/>
        </p:nvPicPr>
        <p:blipFill rotWithShape="1">
          <a:blip r:embed="rId3">
            <a:alphaModFix/>
          </a:blip>
          <a:srcRect b="0" l="29367" r="10991" t="0"/>
          <a:stretch/>
        </p:blipFill>
        <p:spPr>
          <a:xfrm>
            <a:off x="0" y="0"/>
            <a:ext cx="4602481" cy="5143504"/>
          </a:xfrm>
          <a:prstGeom prst="rect">
            <a:avLst/>
          </a:prstGeom>
          <a:noFill/>
          <a:ln>
            <a:noFill/>
          </a:ln>
        </p:spPr>
      </p:pic>
      <p:sp>
        <p:nvSpPr>
          <p:cNvPr id="160" name="Google Shape;160;p23"/>
          <p:cNvSpPr txBox="1"/>
          <p:nvPr>
            <p:ph idx="12" type="sldNum"/>
          </p:nvPr>
        </p:nvSpPr>
        <p:spPr>
          <a:xfrm>
            <a:off x="6354343" y="3497413"/>
            <a:ext cx="411600" cy="2952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A picture containing drawing&#10;&#10;Description automatically generated" id="161" name="Google Shape;161;p23"/>
          <p:cNvPicPr preferRelativeResize="0"/>
          <p:nvPr/>
        </p:nvPicPr>
        <p:blipFill rotWithShape="1">
          <a:blip r:embed="rId4">
            <a:alphaModFix/>
          </a:blip>
          <a:srcRect b="0" l="0" r="0" t="0"/>
          <a:stretch/>
        </p:blipFill>
        <p:spPr>
          <a:xfrm>
            <a:off x="5247785" y="100683"/>
            <a:ext cx="2775135" cy="1085249"/>
          </a:xfrm>
          <a:prstGeom prst="rect">
            <a:avLst/>
          </a:prstGeom>
          <a:noFill/>
          <a:ln>
            <a:noFill/>
          </a:ln>
        </p:spPr>
      </p:pic>
      <p:sp>
        <p:nvSpPr>
          <p:cNvPr descr="Blue rectangle" id="162" name="Google Shape;162;p23"/>
          <p:cNvSpPr/>
          <p:nvPr/>
        </p:nvSpPr>
        <p:spPr>
          <a:xfrm>
            <a:off x="4126706" y="1269006"/>
            <a:ext cx="5017294" cy="2504923"/>
          </a:xfrm>
          <a:custGeom>
            <a:rect b="b" l="l" r="r" t="t"/>
            <a:pathLst>
              <a:path extrusionOk="0" h="3528060" w="6689725">
                <a:moveTo>
                  <a:pt x="0" y="3527996"/>
                </a:moveTo>
                <a:lnTo>
                  <a:pt x="6689648" y="3527996"/>
                </a:lnTo>
                <a:lnTo>
                  <a:pt x="6689648" y="0"/>
                </a:lnTo>
                <a:lnTo>
                  <a:pt x="0" y="0"/>
                </a:lnTo>
                <a:lnTo>
                  <a:pt x="0" y="3527996"/>
                </a:lnTo>
                <a:close/>
              </a:path>
            </a:pathLst>
          </a:custGeom>
          <a:solidFill>
            <a:schemeClr val="accent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3" name="Google Shape;163;p23"/>
          <p:cNvSpPr txBox="1"/>
          <p:nvPr/>
        </p:nvSpPr>
        <p:spPr>
          <a:xfrm>
            <a:off x="4648580" y="1347423"/>
            <a:ext cx="4221000" cy="6879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2300"/>
              <a:buFont typeface="Gill Sans"/>
              <a:buNone/>
            </a:pPr>
            <a:r>
              <a:rPr b="1" lang="en" sz="2300">
                <a:solidFill>
                  <a:schemeClr val="lt1"/>
                </a:solidFill>
                <a:latin typeface="Gill Sans"/>
                <a:ea typeface="Gill Sans"/>
                <a:cs typeface="Gill Sans"/>
                <a:sym typeface="Gill Sans"/>
              </a:rPr>
              <a:t>Total Effects in Perspective</a:t>
            </a:r>
            <a:endParaRPr b="1" i="0" sz="2300" u="none" cap="none" strike="noStrike">
              <a:solidFill>
                <a:schemeClr val="accent2"/>
              </a:solidFill>
              <a:latin typeface="Gill Sans"/>
              <a:ea typeface="Gill Sans"/>
              <a:cs typeface="Gill Sans"/>
              <a:sym typeface="Gill Sans"/>
            </a:endParaRPr>
          </a:p>
        </p:txBody>
      </p:sp>
      <p:sp>
        <p:nvSpPr>
          <p:cNvPr descr="Beige rectangle" id="164" name="Google Shape;164;p23"/>
          <p:cNvSpPr/>
          <p:nvPr/>
        </p:nvSpPr>
        <p:spPr>
          <a:xfrm>
            <a:off x="4735448" y="1867447"/>
            <a:ext cx="3951091" cy="46500"/>
          </a:xfrm>
          <a:custGeom>
            <a:rect b="b" l="l" r="r" t="t"/>
            <a:pathLst>
              <a:path extrusionOk="0" h="120000" w="2642870">
                <a:moveTo>
                  <a:pt x="0" y="0"/>
                </a:moveTo>
                <a:lnTo>
                  <a:pt x="2642616" y="0"/>
                </a:lnTo>
              </a:path>
            </a:pathLst>
          </a:custGeom>
          <a:noFill/>
          <a:ln cap="flat" cmpd="sng" w="5485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5" name="Google Shape;165;p23"/>
          <p:cNvSpPr txBox="1"/>
          <p:nvPr/>
        </p:nvSpPr>
        <p:spPr>
          <a:xfrm>
            <a:off x="4641175" y="2280874"/>
            <a:ext cx="3886200" cy="13086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None/>
            </a:pPr>
            <a:r>
              <a:rPr lang="en" sz="2100">
                <a:solidFill>
                  <a:srgbClr val="DEEFF2"/>
                </a:solidFill>
              </a:rPr>
              <a:t>Contribution to state and local taxes = </a:t>
            </a:r>
            <a:endParaRPr sz="2100">
              <a:solidFill>
                <a:srgbClr val="DEEFF2"/>
              </a:solidFill>
            </a:endParaRPr>
          </a:p>
          <a:p>
            <a:pPr indent="0" lvl="0" marL="0" marR="0" rtl="0" algn="l">
              <a:lnSpc>
                <a:spcPct val="90000"/>
              </a:lnSpc>
              <a:spcBef>
                <a:spcPts val="0"/>
              </a:spcBef>
              <a:spcAft>
                <a:spcPts val="0"/>
              </a:spcAft>
              <a:buNone/>
            </a:pPr>
            <a:r>
              <a:rPr lang="en" sz="2100">
                <a:solidFill>
                  <a:srgbClr val="DEEFF2"/>
                </a:solidFill>
              </a:rPr>
              <a:t>$435.4 million of tax revenue </a:t>
            </a:r>
            <a:endParaRPr sz="2100">
              <a:solidFill>
                <a:srgbClr val="DEEFF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0" st="0"/>
                                            </p:txEl>
                                          </p:spTgt>
                                        </p:tgtEl>
                                        <p:attrNameLst>
                                          <p:attrName>style.visibility</p:attrName>
                                        </p:attrNameLst>
                                      </p:cBhvr>
                                      <p:to>
                                        <p:strVal val="visible"/>
                                      </p:to>
                                    </p:set>
                                    <p:animEffect filter="fade" transition="in">
                                      <p:cBhvr>
                                        <p:cTn dur="1000"/>
                                        <p:tgtEl>
                                          <p:spTgt spid="16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xEl>
                                              <p:pRg end="1" st="1"/>
                                            </p:txEl>
                                          </p:spTgt>
                                        </p:tgtEl>
                                        <p:attrNameLst>
                                          <p:attrName>style.visibility</p:attrName>
                                        </p:attrNameLst>
                                      </p:cBhvr>
                                      <p:to>
                                        <p:strVal val="visible"/>
                                      </p:to>
                                    </p:set>
                                    <p:animEffect filter="fade" transition="in">
                                      <p:cBhvr>
                                        <p:cTn dur="1000"/>
                                        <p:tgtEl>
                                          <p:spTgt spid="16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24"/>
          <p:cNvPicPr preferRelativeResize="0"/>
          <p:nvPr/>
        </p:nvPicPr>
        <p:blipFill rotWithShape="1">
          <a:blip r:embed="rId3">
            <a:alphaModFix/>
          </a:blip>
          <a:srcRect b="0" l="27339" r="13019" t="0"/>
          <a:stretch/>
        </p:blipFill>
        <p:spPr>
          <a:xfrm>
            <a:off x="0" y="0"/>
            <a:ext cx="4602481" cy="5143504"/>
          </a:xfrm>
          <a:prstGeom prst="rect">
            <a:avLst/>
          </a:prstGeom>
          <a:noFill/>
          <a:ln>
            <a:noFill/>
          </a:ln>
        </p:spPr>
      </p:pic>
      <p:sp>
        <p:nvSpPr>
          <p:cNvPr id="172" name="Google Shape;172;p24"/>
          <p:cNvSpPr txBox="1"/>
          <p:nvPr>
            <p:ph idx="12" type="sldNum"/>
          </p:nvPr>
        </p:nvSpPr>
        <p:spPr>
          <a:xfrm>
            <a:off x="6354343" y="3497413"/>
            <a:ext cx="411600" cy="2952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A picture containing drawing&#10;&#10;Description automatically generated" id="173" name="Google Shape;173;p24"/>
          <p:cNvPicPr preferRelativeResize="0"/>
          <p:nvPr/>
        </p:nvPicPr>
        <p:blipFill rotWithShape="1">
          <a:blip r:embed="rId4">
            <a:alphaModFix/>
          </a:blip>
          <a:srcRect b="0" l="0" r="0" t="0"/>
          <a:stretch/>
        </p:blipFill>
        <p:spPr>
          <a:xfrm>
            <a:off x="5247785" y="100683"/>
            <a:ext cx="2775135" cy="1085249"/>
          </a:xfrm>
          <a:prstGeom prst="rect">
            <a:avLst/>
          </a:prstGeom>
          <a:noFill/>
          <a:ln>
            <a:noFill/>
          </a:ln>
        </p:spPr>
      </p:pic>
      <p:sp>
        <p:nvSpPr>
          <p:cNvPr descr="Blue rectangle" id="174" name="Google Shape;174;p24"/>
          <p:cNvSpPr/>
          <p:nvPr/>
        </p:nvSpPr>
        <p:spPr>
          <a:xfrm>
            <a:off x="4126706" y="1269006"/>
            <a:ext cx="5017294" cy="2504923"/>
          </a:xfrm>
          <a:custGeom>
            <a:rect b="b" l="l" r="r" t="t"/>
            <a:pathLst>
              <a:path extrusionOk="0" h="3528060" w="6689725">
                <a:moveTo>
                  <a:pt x="0" y="3527996"/>
                </a:moveTo>
                <a:lnTo>
                  <a:pt x="6689648" y="3527996"/>
                </a:lnTo>
                <a:lnTo>
                  <a:pt x="6689648" y="0"/>
                </a:lnTo>
                <a:lnTo>
                  <a:pt x="0" y="0"/>
                </a:lnTo>
                <a:lnTo>
                  <a:pt x="0" y="3527996"/>
                </a:lnTo>
                <a:close/>
              </a:path>
            </a:pathLst>
          </a:custGeom>
          <a:solidFill>
            <a:schemeClr val="accent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5" name="Google Shape;175;p24"/>
          <p:cNvSpPr txBox="1"/>
          <p:nvPr/>
        </p:nvSpPr>
        <p:spPr>
          <a:xfrm>
            <a:off x="4648580" y="1347423"/>
            <a:ext cx="4221000" cy="6879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2300"/>
              <a:buFont typeface="Gill Sans"/>
              <a:buNone/>
            </a:pPr>
            <a:r>
              <a:rPr b="1" lang="en" sz="2300">
                <a:solidFill>
                  <a:schemeClr val="lt1"/>
                </a:solidFill>
                <a:latin typeface="Gill Sans"/>
                <a:ea typeface="Gill Sans"/>
                <a:cs typeface="Gill Sans"/>
                <a:sym typeface="Gill Sans"/>
              </a:rPr>
              <a:t>Total Effects in Perspective</a:t>
            </a:r>
            <a:endParaRPr b="1" i="0" sz="2300" u="none" cap="none" strike="noStrike">
              <a:solidFill>
                <a:schemeClr val="accent2"/>
              </a:solidFill>
              <a:latin typeface="Gill Sans"/>
              <a:ea typeface="Gill Sans"/>
              <a:cs typeface="Gill Sans"/>
              <a:sym typeface="Gill Sans"/>
            </a:endParaRPr>
          </a:p>
        </p:txBody>
      </p:sp>
      <p:sp>
        <p:nvSpPr>
          <p:cNvPr descr="Beige rectangle" id="176" name="Google Shape;176;p24"/>
          <p:cNvSpPr/>
          <p:nvPr/>
        </p:nvSpPr>
        <p:spPr>
          <a:xfrm>
            <a:off x="4735448" y="1867447"/>
            <a:ext cx="3951091" cy="46500"/>
          </a:xfrm>
          <a:custGeom>
            <a:rect b="b" l="l" r="r" t="t"/>
            <a:pathLst>
              <a:path extrusionOk="0" h="120000" w="2642870">
                <a:moveTo>
                  <a:pt x="0" y="0"/>
                </a:moveTo>
                <a:lnTo>
                  <a:pt x="2642616" y="0"/>
                </a:lnTo>
              </a:path>
            </a:pathLst>
          </a:custGeom>
          <a:noFill/>
          <a:ln cap="flat" cmpd="sng" w="5485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7" name="Google Shape;177;p24"/>
          <p:cNvSpPr txBox="1"/>
          <p:nvPr/>
        </p:nvSpPr>
        <p:spPr>
          <a:xfrm>
            <a:off x="4641175" y="2280874"/>
            <a:ext cx="3886200" cy="13086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None/>
            </a:pPr>
            <a:r>
              <a:rPr lang="en" sz="2100">
                <a:solidFill>
                  <a:srgbClr val="DEEFF2"/>
                </a:solidFill>
              </a:rPr>
              <a:t>ATV UTV economic contributions to Wisconsin’s economy are significant and poised for further growth</a:t>
            </a:r>
            <a:endParaRPr sz="2100">
              <a:solidFill>
                <a:srgbClr val="DEEFF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5"/>
          <p:cNvPicPr preferRelativeResize="0"/>
          <p:nvPr/>
        </p:nvPicPr>
        <p:blipFill rotWithShape="1">
          <a:blip r:embed="rId3">
            <a:alphaModFix/>
          </a:blip>
          <a:srcRect b="0" l="24811" r="24811" t="0"/>
          <a:stretch/>
        </p:blipFill>
        <p:spPr>
          <a:xfrm>
            <a:off x="0" y="0"/>
            <a:ext cx="4602481" cy="5143504"/>
          </a:xfrm>
          <a:prstGeom prst="rect">
            <a:avLst/>
          </a:prstGeom>
          <a:noFill/>
          <a:ln>
            <a:noFill/>
          </a:ln>
        </p:spPr>
      </p:pic>
      <p:sp>
        <p:nvSpPr>
          <p:cNvPr id="184" name="Google Shape;184;p25"/>
          <p:cNvSpPr txBox="1"/>
          <p:nvPr>
            <p:ph idx="12" type="sldNum"/>
          </p:nvPr>
        </p:nvSpPr>
        <p:spPr>
          <a:xfrm>
            <a:off x="6354343" y="3497413"/>
            <a:ext cx="411600" cy="2952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A picture containing drawing&#10;&#10;Description automatically generated" id="185" name="Google Shape;185;p25"/>
          <p:cNvPicPr preferRelativeResize="0"/>
          <p:nvPr/>
        </p:nvPicPr>
        <p:blipFill rotWithShape="1">
          <a:blip r:embed="rId4">
            <a:alphaModFix/>
          </a:blip>
          <a:srcRect b="0" l="0" r="0" t="0"/>
          <a:stretch/>
        </p:blipFill>
        <p:spPr>
          <a:xfrm>
            <a:off x="5247785" y="100683"/>
            <a:ext cx="2775135" cy="1085249"/>
          </a:xfrm>
          <a:prstGeom prst="rect">
            <a:avLst/>
          </a:prstGeom>
          <a:noFill/>
          <a:ln>
            <a:noFill/>
          </a:ln>
        </p:spPr>
      </p:pic>
      <p:sp>
        <p:nvSpPr>
          <p:cNvPr descr="Blue rectangle" id="186" name="Google Shape;186;p25"/>
          <p:cNvSpPr/>
          <p:nvPr/>
        </p:nvSpPr>
        <p:spPr>
          <a:xfrm>
            <a:off x="4126706" y="1269006"/>
            <a:ext cx="5017294" cy="2504923"/>
          </a:xfrm>
          <a:custGeom>
            <a:rect b="b" l="l" r="r" t="t"/>
            <a:pathLst>
              <a:path extrusionOk="0" h="3528060" w="6689725">
                <a:moveTo>
                  <a:pt x="0" y="3527996"/>
                </a:moveTo>
                <a:lnTo>
                  <a:pt x="6689648" y="3527996"/>
                </a:lnTo>
                <a:lnTo>
                  <a:pt x="6689648" y="0"/>
                </a:lnTo>
                <a:lnTo>
                  <a:pt x="0" y="0"/>
                </a:lnTo>
                <a:lnTo>
                  <a:pt x="0" y="3527996"/>
                </a:lnTo>
                <a:close/>
              </a:path>
            </a:pathLst>
          </a:custGeom>
          <a:solidFill>
            <a:schemeClr val="accent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87" name="Google Shape;187;p25"/>
          <p:cNvSpPr txBox="1"/>
          <p:nvPr/>
        </p:nvSpPr>
        <p:spPr>
          <a:xfrm>
            <a:off x="4648580" y="1347423"/>
            <a:ext cx="4221000" cy="6879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2300"/>
              <a:buFont typeface="Gill Sans"/>
              <a:buNone/>
            </a:pPr>
            <a:r>
              <a:rPr b="1" lang="en" sz="2300">
                <a:solidFill>
                  <a:schemeClr val="lt1"/>
                </a:solidFill>
                <a:latin typeface="Gill Sans"/>
                <a:ea typeface="Gill Sans"/>
                <a:cs typeface="Gill Sans"/>
                <a:sym typeface="Gill Sans"/>
              </a:rPr>
              <a:t>Total Effects in Perspective</a:t>
            </a:r>
            <a:endParaRPr b="1" i="0" sz="2300" u="none" cap="none" strike="noStrike">
              <a:solidFill>
                <a:schemeClr val="accent2"/>
              </a:solidFill>
              <a:latin typeface="Gill Sans"/>
              <a:ea typeface="Gill Sans"/>
              <a:cs typeface="Gill Sans"/>
              <a:sym typeface="Gill Sans"/>
            </a:endParaRPr>
          </a:p>
        </p:txBody>
      </p:sp>
      <p:sp>
        <p:nvSpPr>
          <p:cNvPr descr="Beige rectangle" id="188" name="Google Shape;188;p25"/>
          <p:cNvSpPr/>
          <p:nvPr/>
        </p:nvSpPr>
        <p:spPr>
          <a:xfrm>
            <a:off x="4735448" y="1867447"/>
            <a:ext cx="3951091" cy="46500"/>
          </a:xfrm>
          <a:custGeom>
            <a:rect b="b" l="l" r="r" t="t"/>
            <a:pathLst>
              <a:path extrusionOk="0" h="120000" w="2642870">
                <a:moveTo>
                  <a:pt x="0" y="0"/>
                </a:moveTo>
                <a:lnTo>
                  <a:pt x="2642616" y="0"/>
                </a:lnTo>
              </a:path>
            </a:pathLst>
          </a:custGeom>
          <a:noFill/>
          <a:ln cap="flat" cmpd="sng" w="5485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89" name="Google Shape;189;p25"/>
          <p:cNvSpPr txBox="1"/>
          <p:nvPr/>
        </p:nvSpPr>
        <p:spPr>
          <a:xfrm>
            <a:off x="4641175" y="1966900"/>
            <a:ext cx="4317300" cy="16227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None/>
            </a:pPr>
            <a:r>
              <a:rPr lang="en" sz="2100">
                <a:solidFill>
                  <a:srgbClr val="DEEFF2"/>
                </a:solidFill>
              </a:rPr>
              <a:t>National statistics underscore Wisconsin’s leading position in terms of economic production or impact, even when adjusting for population size vs other states</a:t>
            </a:r>
            <a:endParaRPr sz="2100">
              <a:solidFill>
                <a:srgbClr val="DEEFF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26"/>
          <p:cNvPicPr preferRelativeResize="0"/>
          <p:nvPr/>
        </p:nvPicPr>
        <p:blipFill rotWithShape="1">
          <a:blip r:embed="rId3">
            <a:alphaModFix/>
          </a:blip>
          <a:srcRect b="0" l="16817" r="16817" t="0"/>
          <a:stretch/>
        </p:blipFill>
        <p:spPr>
          <a:xfrm>
            <a:off x="0" y="0"/>
            <a:ext cx="4602480" cy="5143504"/>
          </a:xfrm>
          <a:prstGeom prst="rect">
            <a:avLst/>
          </a:prstGeom>
          <a:noFill/>
          <a:ln>
            <a:noFill/>
          </a:ln>
        </p:spPr>
      </p:pic>
      <p:sp>
        <p:nvSpPr>
          <p:cNvPr id="196" name="Google Shape;196;p26"/>
          <p:cNvSpPr txBox="1"/>
          <p:nvPr>
            <p:ph idx="12" type="sldNum"/>
          </p:nvPr>
        </p:nvSpPr>
        <p:spPr>
          <a:xfrm>
            <a:off x="6354343" y="3497413"/>
            <a:ext cx="411600" cy="2952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A picture containing drawing&#10;&#10;Description automatically generated" id="197" name="Google Shape;197;p26"/>
          <p:cNvPicPr preferRelativeResize="0"/>
          <p:nvPr/>
        </p:nvPicPr>
        <p:blipFill rotWithShape="1">
          <a:blip r:embed="rId4">
            <a:alphaModFix/>
          </a:blip>
          <a:srcRect b="0" l="0" r="0" t="0"/>
          <a:stretch/>
        </p:blipFill>
        <p:spPr>
          <a:xfrm>
            <a:off x="5247785" y="100683"/>
            <a:ext cx="2775135" cy="1085249"/>
          </a:xfrm>
          <a:prstGeom prst="rect">
            <a:avLst/>
          </a:prstGeom>
          <a:noFill/>
          <a:ln>
            <a:noFill/>
          </a:ln>
        </p:spPr>
      </p:pic>
      <p:sp>
        <p:nvSpPr>
          <p:cNvPr descr="Blue rectangle" id="198" name="Google Shape;198;p26"/>
          <p:cNvSpPr/>
          <p:nvPr/>
        </p:nvSpPr>
        <p:spPr>
          <a:xfrm>
            <a:off x="4126706" y="1269006"/>
            <a:ext cx="5017294" cy="2504923"/>
          </a:xfrm>
          <a:custGeom>
            <a:rect b="b" l="l" r="r" t="t"/>
            <a:pathLst>
              <a:path extrusionOk="0" h="3528060" w="6689725">
                <a:moveTo>
                  <a:pt x="0" y="3527996"/>
                </a:moveTo>
                <a:lnTo>
                  <a:pt x="6689648" y="3527996"/>
                </a:lnTo>
                <a:lnTo>
                  <a:pt x="6689648" y="0"/>
                </a:lnTo>
                <a:lnTo>
                  <a:pt x="0" y="0"/>
                </a:lnTo>
                <a:lnTo>
                  <a:pt x="0" y="3527996"/>
                </a:lnTo>
                <a:close/>
              </a:path>
            </a:pathLst>
          </a:custGeom>
          <a:solidFill>
            <a:schemeClr val="accent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9" name="Google Shape;199;p26"/>
          <p:cNvSpPr txBox="1"/>
          <p:nvPr/>
        </p:nvSpPr>
        <p:spPr>
          <a:xfrm>
            <a:off x="4648580" y="1347423"/>
            <a:ext cx="4221000" cy="6879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2300"/>
              <a:buFont typeface="Gill Sans"/>
              <a:buNone/>
            </a:pPr>
            <a:r>
              <a:rPr b="1" lang="en" sz="2300">
                <a:solidFill>
                  <a:schemeClr val="lt1"/>
                </a:solidFill>
                <a:latin typeface="Gill Sans"/>
                <a:ea typeface="Gill Sans"/>
                <a:cs typeface="Gill Sans"/>
                <a:sym typeface="Gill Sans"/>
              </a:rPr>
              <a:t>Total Effects in Perspective</a:t>
            </a:r>
            <a:endParaRPr b="1" i="0" sz="2300" u="none" cap="none" strike="noStrike">
              <a:solidFill>
                <a:schemeClr val="accent2"/>
              </a:solidFill>
              <a:latin typeface="Gill Sans"/>
              <a:ea typeface="Gill Sans"/>
              <a:cs typeface="Gill Sans"/>
              <a:sym typeface="Gill Sans"/>
            </a:endParaRPr>
          </a:p>
        </p:txBody>
      </p:sp>
      <p:sp>
        <p:nvSpPr>
          <p:cNvPr descr="Beige rectangle" id="200" name="Google Shape;200;p26"/>
          <p:cNvSpPr/>
          <p:nvPr/>
        </p:nvSpPr>
        <p:spPr>
          <a:xfrm>
            <a:off x="4735448" y="1867447"/>
            <a:ext cx="3951091" cy="46500"/>
          </a:xfrm>
          <a:custGeom>
            <a:rect b="b" l="l" r="r" t="t"/>
            <a:pathLst>
              <a:path extrusionOk="0" h="120000" w="2642870">
                <a:moveTo>
                  <a:pt x="0" y="0"/>
                </a:moveTo>
                <a:lnTo>
                  <a:pt x="2642616" y="0"/>
                </a:lnTo>
              </a:path>
            </a:pathLst>
          </a:custGeom>
          <a:noFill/>
          <a:ln cap="flat" cmpd="sng" w="5485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1" name="Google Shape;201;p26"/>
          <p:cNvSpPr txBox="1"/>
          <p:nvPr/>
        </p:nvSpPr>
        <p:spPr>
          <a:xfrm>
            <a:off x="4641175" y="1966900"/>
            <a:ext cx="3886200" cy="16227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None/>
            </a:pPr>
            <a:r>
              <a:rPr lang="en" sz="2100">
                <a:solidFill>
                  <a:srgbClr val="DEEFF2"/>
                </a:solidFill>
              </a:rPr>
              <a:t>The presence of ATV UTV manufacturing in Wisconsin amplifies the industry’s economic impact beyond just service sectors</a:t>
            </a:r>
            <a:endParaRPr sz="2100">
              <a:solidFill>
                <a:srgbClr val="DEEFF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descr="A picture containing drawing&#10;&#10;Description automatically generated" id="207" name="Google Shape;207;p27"/>
          <p:cNvPicPr preferRelativeResize="0"/>
          <p:nvPr/>
        </p:nvPicPr>
        <p:blipFill rotWithShape="1">
          <a:blip r:embed="rId3">
            <a:alphaModFix/>
          </a:blip>
          <a:srcRect b="0" l="0" r="0" t="0"/>
          <a:stretch/>
        </p:blipFill>
        <p:spPr>
          <a:xfrm>
            <a:off x="271155" y="136378"/>
            <a:ext cx="1284674" cy="502375"/>
          </a:xfrm>
          <a:prstGeom prst="rect">
            <a:avLst/>
          </a:prstGeom>
          <a:noFill/>
          <a:ln>
            <a:noFill/>
          </a:ln>
        </p:spPr>
      </p:pic>
      <p:pic>
        <p:nvPicPr>
          <p:cNvPr id="208" name="Google Shape;208;p27"/>
          <p:cNvPicPr preferRelativeResize="0"/>
          <p:nvPr/>
        </p:nvPicPr>
        <p:blipFill>
          <a:blip r:embed="rId4">
            <a:alphaModFix/>
          </a:blip>
          <a:stretch>
            <a:fillRect/>
          </a:stretch>
        </p:blipFill>
        <p:spPr>
          <a:xfrm>
            <a:off x="2201600" y="201353"/>
            <a:ext cx="4740799" cy="4740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descr="A picture containing drawing&#10;&#10;Description automatically generated" id="214" name="Google Shape;214;p28"/>
          <p:cNvPicPr preferRelativeResize="0"/>
          <p:nvPr/>
        </p:nvPicPr>
        <p:blipFill rotWithShape="1">
          <a:blip r:embed="rId3">
            <a:alphaModFix/>
          </a:blip>
          <a:srcRect b="0" l="0" r="0" t="0"/>
          <a:stretch/>
        </p:blipFill>
        <p:spPr>
          <a:xfrm>
            <a:off x="271155" y="136378"/>
            <a:ext cx="1284674" cy="502375"/>
          </a:xfrm>
          <a:prstGeom prst="rect">
            <a:avLst/>
          </a:prstGeom>
          <a:noFill/>
          <a:ln>
            <a:noFill/>
          </a:ln>
        </p:spPr>
      </p:pic>
      <p:pic>
        <p:nvPicPr>
          <p:cNvPr id="215" name="Google Shape;215;p28"/>
          <p:cNvPicPr preferRelativeResize="0"/>
          <p:nvPr/>
        </p:nvPicPr>
        <p:blipFill rotWithShape="1">
          <a:blip r:embed="rId4">
            <a:alphaModFix/>
          </a:blip>
          <a:srcRect b="0" l="0" r="0" t="0"/>
          <a:stretch/>
        </p:blipFill>
        <p:spPr>
          <a:xfrm>
            <a:off x="2201600" y="201353"/>
            <a:ext cx="4740799" cy="4740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A picture containing drawing&#10;&#10;Description automatically generated" id="221" name="Google Shape;221;p29"/>
          <p:cNvPicPr preferRelativeResize="0"/>
          <p:nvPr/>
        </p:nvPicPr>
        <p:blipFill rotWithShape="1">
          <a:blip r:embed="rId3">
            <a:alphaModFix/>
          </a:blip>
          <a:srcRect b="0" l="0" r="0" t="0"/>
          <a:stretch/>
        </p:blipFill>
        <p:spPr>
          <a:xfrm>
            <a:off x="271155" y="136378"/>
            <a:ext cx="1284674" cy="502375"/>
          </a:xfrm>
          <a:prstGeom prst="rect">
            <a:avLst/>
          </a:prstGeom>
          <a:noFill/>
          <a:ln>
            <a:noFill/>
          </a:ln>
        </p:spPr>
      </p:pic>
      <p:pic>
        <p:nvPicPr>
          <p:cNvPr id="222" name="Google Shape;222;p29"/>
          <p:cNvPicPr preferRelativeResize="0"/>
          <p:nvPr/>
        </p:nvPicPr>
        <p:blipFill rotWithShape="1">
          <a:blip r:embed="rId4">
            <a:alphaModFix/>
          </a:blip>
          <a:srcRect b="0" l="0" r="0" t="0"/>
          <a:stretch/>
        </p:blipFill>
        <p:spPr>
          <a:xfrm>
            <a:off x="2201600" y="201353"/>
            <a:ext cx="4740799" cy="4740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descr="A picture containing drawing&#10;&#10;Description automatically generated" id="228" name="Google Shape;228;p30"/>
          <p:cNvPicPr preferRelativeResize="0"/>
          <p:nvPr/>
        </p:nvPicPr>
        <p:blipFill rotWithShape="1">
          <a:blip r:embed="rId3">
            <a:alphaModFix/>
          </a:blip>
          <a:srcRect b="0" l="0" r="0" t="0"/>
          <a:stretch/>
        </p:blipFill>
        <p:spPr>
          <a:xfrm>
            <a:off x="271155" y="136378"/>
            <a:ext cx="1284674" cy="502375"/>
          </a:xfrm>
          <a:prstGeom prst="rect">
            <a:avLst/>
          </a:prstGeom>
          <a:noFill/>
          <a:ln>
            <a:noFill/>
          </a:ln>
        </p:spPr>
      </p:pic>
      <p:pic>
        <p:nvPicPr>
          <p:cNvPr id="229" name="Google Shape;229;p30"/>
          <p:cNvPicPr preferRelativeResize="0"/>
          <p:nvPr/>
        </p:nvPicPr>
        <p:blipFill rotWithShape="1">
          <a:blip r:embed="rId4">
            <a:alphaModFix/>
          </a:blip>
          <a:srcRect b="1343" l="0" r="0" t="1333"/>
          <a:stretch/>
        </p:blipFill>
        <p:spPr>
          <a:xfrm>
            <a:off x="2201600" y="201353"/>
            <a:ext cx="4740799" cy="4740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descr="A picture containing drawing&#10;&#10;Description automatically generated" id="235" name="Google Shape;235;p31"/>
          <p:cNvPicPr preferRelativeResize="0"/>
          <p:nvPr/>
        </p:nvPicPr>
        <p:blipFill rotWithShape="1">
          <a:blip r:embed="rId3">
            <a:alphaModFix/>
          </a:blip>
          <a:srcRect b="0" l="0" r="0" t="0"/>
          <a:stretch/>
        </p:blipFill>
        <p:spPr>
          <a:xfrm>
            <a:off x="271155" y="136378"/>
            <a:ext cx="1284674" cy="502375"/>
          </a:xfrm>
          <a:prstGeom prst="rect">
            <a:avLst/>
          </a:prstGeom>
          <a:noFill/>
          <a:ln>
            <a:noFill/>
          </a:ln>
        </p:spPr>
      </p:pic>
      <p:pic>
        <p:nvPicPr>
          <p:cNvPr id="236" name="Google Shape;236;p31"/>
          <p:cNvPicPr preferRelativeResize="0"/>
          <p:nvPr/>
        </p:nvPicPr>
        <p:blipFill rotWithShape="1">
          <a:blip r:embed="rId4">
            <a:alphaModFix/>
          </a:blip>
          <a:srcRect b="1343" l="0" r="0" t="1333"/>
          <a:stretch/>
        </p:blipFill>
        <p:spPr>
          <a:xfrm>
            <a:off x="2201600" y="201353"/>
            <a:ext cx="4740799" cy="4740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blip>
          <a:srcRect b="26021" l="18656" r="-13022" t="24593"/>
          <a:stretch/>
        </p:blipFill>
        <p:spPr>
          <a:xfrm>
            <a:off x="0" y="0"/>
            <a:ext cx="4914545" cy="5143501"/>
          </a:xfrm>
          <a:prstGeom prst="rect">
            <a:avLst/>
          </a:prstGeom>
          <a:noFill/>
          <a:ln>
            <a:noFill/>
          </a:ln>
        </p:spPr>
      </p:pic>
      <p:sp>
        <p:nvSpPr>
          <p:cNvPr descr="Blue rectangle" id="66" name="Google Shape;66;p14"/>
          <p:cNvSpPr/>
          <p:nvPr/>
        </p:nvSpPr>
        <p:spPr>
          <a:xfrm>
            <a:off x="4259625" y="1245875"/>
            <a:ext cx="4883499" cy="3289916"/>
          </a:xfrm>
          <a:custGeom>
            <a:rect b="b" l="l" r="r" t="t"/>
            <a:pathLst>
              <a:path extrusionOk="0" h="3528060" w="6689725">
                <a:moveTo>
                  <a:pt x="0" y="3527996"/>
                </a:moveTo>
                <a:lnTo>
                  <a:pt x="6689648" y="3527996"/>
                </a:lnTo>
                <a:lnTo>
                  <a:pt x="6689648" y="0"/>
                </a:lnTo>
                <a:lnTo>
                  <a:pt x="0" y="0"/>
                </a:lnTo>
                <a:lnTo>
                  <a:pt x="0" y="3527996"/>
                </a:lnTo>
                <a:close/>
              </a:path>
            </a:pathLst>
          </a:custGeom>
          <a:solidFill>
            <a:schemeClr val="accent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7" name="Google Shape;67;p14"/>
          <p:cNvSpPr txBox="1"/>
          <p:nvPr>
            <p:ph type="title"/>
          </p:nvPr>
        </p:nvSpPr>
        <p:spPr>
          <a:xfrm>
            <a:off x="4483075" y="1436600"/>
            <a:ext cx="4568400" cy="6846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2200"/>
              <a:buFont typeface="Gill Sans"/>
              <a:buNone/>
            </a:pPr>
            <a:r>
              <a:rPr lang="en" sz="2400">
                <a:solidFill>
                  <a:schemeClr val="lt1"/>
                </a:solidFill>
              </a:rPr>
              <a:t>Main Objectives</a:t>
            </a:r>
            <a:endParaRPr sz="2400"/>
          </a:p>
        </p:txBody>
      </p:sp>
      <p:sp>
        <p:nvSpPr>
          <p:cNvPr descr="Beige rectangle" id="68" name="Google Shape;68;p14"/>
          <p:cNvSpPr/>
          <p:nvPr/>
        </p:nvSpPr>
        <p:spPr>
          <a:xfrm>
            <a:off x="5308818" y="2121190"/>
            <a:ext cx="2233225" cy="0"/>
          </a:xfrm>
          <a:custGeom>
            <a:rect b="b" l="l" r="r" t="t"/>
            <a:pathLst>
              <a:path extrusionOk="0" h="120000" w="2642870">
                <a:moveTo>
                  <a:pt x="0" y="0"/>
                </a:moveTo>
                <a:lnTo>
                  <a:pt x="2642616" y="0"/>
                </a:lnTo>
              </a:path>
            </a:pathLst>
          </a:custGeom>
          <a:noFill/>
          <a:ln cap="flat" cmpd="sng" w="5485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9" name="Google Shape;69;p14"/>
          <p:cNvSpPr txBox="1"/>
          <p:nvPr/>
        </p:nvSpPr>
        <p:spPr>
          <a:xfrm>
            <a:off x="4360925" y="2136650"/>
            <a:ext cx="4267800" cy="3006900"/>
          </a:xfrm>
          <a:prstGeom prst="rect">
            <a:avLst/>
          </a:prstGeom>
          <a:noFill/>
          <a:ln>
            <a:noFill/>
          </a:ln>
        </p:spPr>
        <p:txBody>
          <a:bodyPr anchorCtr="0" anchor="t" bIns="34275" lIns="68575" spcFirstLastPara="1" rIns="68575" wrap="square" tIns="34275">
            <a:normAutofit/>
          </a:bodyPr>
          <a:lstStyle/>
          <a:p>
            <a:pPr indent="0" lvl="0" marL="342900" rtl="0" algn="l">
              <a:lnSpc>
                <a:spcPct val="90000"/>
              </a:lnSpc>
              <a:spcBef>
                <a:spcPts val="0"/>
              </a:spcBef>
              <a:spcAft>
                <a:spcPts val="0"/>
              </a:spcAft>
              <a:buNone/>
            </a:pPr>
            <a:r>
              <a:t/>
            </a:r>
            <a:endParaRPr sz="2300">
              <a:solidFill>
                <a:srgbClr val="DEEFF2"/>
              </a:solidFill>
            </a:endParaRPr>
          </a:p>
          <a:p>
            <a:pPr indent="-311150" lvl="0" marL="342900" rtl="0" algn="l">
              <a:lnSpc>
                <a:spcPct val="90000"/>
              </a:lnSpc>
              <a:spcBef>
                <a:spcPts val="0"/>
              </a:spcBef>
              <a:spcAft>
                <a:spcPts val="0"/>
              </a:spcAft>
              <a:buClr>
                <a:srgbClr val="DEEFF2"/>
              </a:buClr>
              <a:buSzPts val="2300"/>
              <a:buChar char="●"/>
            </a:pPr>
            <a:r>
              <a:rPr lang="en" sz="2300">
                <a:solidFill>
                  <a:srgbClr val="DEEFF2"/>
                </a:solidFill>
              </a:rPr>
              <a:t>Promote a positive image </a:t>
            </a:r>
            <a:endParaRPr sz="2300">
              <a:solidFill>
                <a:srgbClr val="DEEFF2"/>
              </a:solidFill>
            </a:endParaRPr>
          </a:p>
          <a:p>
            <a:pPr indent="0" lvl="0" marL="342900" rtl="0" algn="l">
              <a:lnSpc>
                <a:spcPct val="90000"/>
              </a:lnSpc>
              <a:spcBef>
                <a:spcPts val="0"/>
              </a:spcBef>
              <a:spcAft>
                <a:spcPts val="0"/>
              </a:spcAft>
              <a:buNone/>
            </a:pPr>
            <a:r>
              <a:t/>
            </a:r>
            <a:endParaRPr sz="2300">
              <a:solidFill>
                <a:srgbClr val="DEEFF2"/>
              </a:solidFill>
            </a:endParaRPr>
          </a:p>
          <a:p>
            <a:pPr indent="-311150" lvl="0" marL="342900" rtl="0" algn="l">
              <a:lnSpc>
                <a:spcPct val="90000"/>
              </a:lnSpc>
              <a:spcBef>
                <a:spcPts val="0"/>
              </a:spcBef>
              <a:spcAft>
                <a:spcPts val="0"/>
              </a:spcAft>
              <a:buClr>
                <a:srgbClr val="DEEFF2"/>
              </a:buClr>
              <a:buSzPts val="2300"/>
              <a:buChar char="●"/>
            </a:pPr>
            <a:r>
              <a:rPr lang="en" sz="2300">
                <a:solidFill>
                  <a:srgbClr val="DEEFF2"/>
                </a:solidFill>
              </a:rPr>
              <a:t>Educational programs </a:t>
            </a:r>
            <a:endParaRPr sz="2300">
              <a:solidFill>
                <a:srgbClr val="DEEFF2"/>
              </a:solidFill>
            </a:endParaRPr>
          </a:p>
          <a:p>
            <a:pPr indent="0" lvl="0" marL="342900" rtl="0" algn="l">
              <a:lnSpc>
                <a:spcPct val="90000"/>
              </a:lnSpc>
              <a:spcBef>
                <a:spcPts val="0"/>
              </a:spcBef>
              <a:spcAft>
                <a:spcPts val="0"/>
              </a:spcAft>
              <a:buNone/>
            </a:pPr>
            <a:r>
              <a:t/>
            </a:r>
            <a:endParaRPr sz="2300">
              <a:solidFill>
                <a:srgbClr val="DEEFF2"/>
              </a:solidFill>
            </a:endParaRPr>
          </a:p>
          <a:p>
            <a:pPr indent="-311150" lvl="0" marL="342900" rtl="0" algn="l">
              <a:lnSpc>
                <a:spcPct val="90000"/>
              </a:lnSpc>
              <a:spcBef>
                <a:spcPts val="0"/>
              </a:spcBef>
              <a:spcAft>
                <a:spcPts val="0"/>
              </a:spcAft>
              <a:buClr>
                <a:srgbClr val="DEEFF2"/>
              </a:buClr>
              <a:buSzPts val="2300"/>
              <a:buChar char="●"/>
            </a:pPr>
            <a:r>
              <a:rPr lang="en" sz="2300">
                <a:solidFill>
                  <a:srgbClr val="DEEFF2"/>
                </a:solidFill>
              </a:rPr>
              <a:t>Encourage </a:t>
            </a:r>
            <a:r>
              <a:rPr lang="en" sz="2300">
                <a:solidFill>
                  <a:srgbClr val="DEEFF2"/>
                </a:solidFill>
              </a:rPr>
              <a:t>awareness</a:t>
            </a:r>
            <a:r>
              <a:rPr lang="en" sz="2300">
                <a:solidFill>
                  <a:srgbClr val="DEEFF2"/>
                </a:solidFill>
              </a:rPr>
              <a:t> of impacts all riders have</a:t>
            </a:r>
            <a:endParaRPr sz="2300">
              <a:solidFill>
                <a:srgbClr val="DEEFF2"/>
              </a:solidFill>
            </a:endParaRPr>
          </a:p>
        </p:txBody>
      </p:sp>
      <p:pic>
        <p:nvPicPr>
          <p:cNvPr descr="A picture containing drawing&#10;&#10;Description automatically generated" id="70" name="Google Shape;70;p14"/>
          <p:cNvPicPr preferRelativeResize="0"/>
          <p:nvPr/>
        </p:nvPicPr>
        <p:blipFill rotWithShape="1">
          <a:blip r:embed="rId4">
            <a:alphaModFix/>
          </a:blip>
          <a:srcRect b="0" l="0" r="0" t="0"/>
          <a:stretch/>
        </p:blipFill>
        <p:spPr>
          <a:xfrm>
            <a:off x="5247785" y="100683"/>
            <a:ext cx="2775135" cy="10852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
                                            <p:txEl>
                                              <p:pRg end="0" st="0"/>
                                            </p:txEl>
                                          </p:spTgt>
                                        </p:tgtEl>
                                        <p:attrNameLst>
                                          <p:attrName>style.visibility</p:attrName>
                                        </p:attrNameLst>
                                      </p:cBhvr>
                                      <p:to>
                                        <p:strVal val="visible"/>
                                      </p:to>
                                    </p:set>
                                    <p:animEffect filter="fade" transition="in">
                                      <p:cBhvr>
                                        <p:cTn dur="1000"/>
                                        <p:tgtEl>
                                          <p:spTgt spid="6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
                                            <p:txEl>
                                              <p:pRg end="1" st="1"/>
                                            </p:txEl>
                                          </p:spTgt>
                                        </p:tgtEl>
                                        <p:attrNameLst>
                                          <p:attrName>style.visibility</p:attrName>
                                        </p:attrNameLst>
                                      </p:cBhvr>
                                      <p:to>
                                        <p:strVal val="visible"/>
                                      </p:to>
                                    </p:set>
                                    <p:animEffect filter="fade" transition="in">
                                      <p:cBhvr>
                                        <p:cTn dur="1000"/>
                                        <p:tgtEl>
                                          <p:spTgt spid="6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
                                            <p:txEl>
                                              <p:pRg end="2" st="2"/>
                                            </p:txEl>
                                          </p:spTgt>
                                        </p:tgtEl>
                                        <p:attrNameLst>
                                          <p:attrName>style.visibility</p:attrName>
                                        </p:attrNameLst>
                                      </p:cBhvr>
                                      <p:to>
                                        <p:strVal val="visible"/>
                                      </p:to>
                                    </p:set>
                                    <p:animEffect filter="fade" transition="in">
                                      <p:cBhvr>
                                        <p:cTn dur="1000"/>
                                        <p:tgtEl>
                                          <p:spTgt spid="6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
                                            <p:txEl>
                                              <p:pRg end="3" st="3"/>
                                            </p:txEl>
                                          </p:spTgt>
                                        </p:tgtEl>
                                        <p:attrNameLst>
                                          <p:attrName>style.visibility</p:attrName>
                                        </p:attrNameLst>
                                      </p:cBhvr>
                                      <p:to>
                                        <p:strVal val="visible"/>
                                      </p:to>
                                    </p:set>
                                    <p:animEffect filter="fade" transition="in">
                                      <p:cBhvr>
                                        <p:cTn dur="1000"/>
                                        <p:tgtEl>
                                          <p:spTgt spid="6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
                                            <p:txEl>
                                              <p:pRg end="4" st="4"/>
                                            </p:txEl>
                                          </p:spTgt>
                                        </p:tgtEl>
                                        <p:attrNameLst>
                                          <p:attrName>style.visibility</p:attrName>
                                        </p:attrNameLst>
                                      </p:cBhvr>
                                      <p:to>
                                        <p:strVal val="visible"/>
                                      </p:to>
                                    </p:set>
                                    <p:animEffect filter="fade" transition="in">
                                      <p:cBhvr>
                                        <p:cTn dur="1000"/>
                                        <p:tgtEl>
                                          <p:spTgt spid="6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
                                            <p:txEl>
                                              <p:pRg end="5" st="5"/>
                                            </p:txEl>
                                          </p:spTgt>
                                        </p:tgtEl>
                                        <p:attrNameLst>
                                          <p:attrName>style.visibility</p:attrName>
                                        </p:attrNameLst>
                                      </p:cBhvr>
                                      <p:to>
                                        <p:strVal val="visible"/>
                                      </p:to>
                                    </p:set>
                                    <p:animEffect filter="fade" transition="in">
                                      <p:cBhvr>
                                        <p:cTn dur="1000"/>
                                        <p:tgtEl>
                                          <p:spTgt spid="69">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descr="A picture containing drawing&#10;&#10;Description automatically generated" id="242" name="Google Shape;242;p32"/>
          <p:cNvPicPr preferRelativeResize="0"/>
          <p:nvPr/>
        </p:nvPicPr>
        <p:blipFill rotWithShape="1">
          <a:blip r:embed="rId3">
            <a:alphaModFix/>
          </a:blip>
          <a:srcRect b="0" l="0" r="0" t="0"/>
          <a:stretch/>
        </p:blipFill>
        <p:spPr>
          <a:xfrm>
            <a:off x="271155" y="136378"/>
            <a:ext cx="1284674" cy="502375"/>
          </a:xfrm>
          <a:prstGeom prst="rect">
            <a:avLst/>
          </a:prstGeom>
          <a:noFill/>
          <a:ln>
            <a:noFill/>
          </a:ln>
        </p:spPr>
      </p:pic>
      <p:pic>
        <p:nvPicPr>
          <p:cNvPr id="243" name="Google Shape;243;p32"/>
          <p:cNvPicPr preferRelativeResize="0"/>
          <p:nvPr/>
        </p:nvPicPr>
        <p:blipFill rotWithShape="1">
          <a:blip r:embed="rId4">
            <a:alphaModFix/>
          </a:blip>
          <a:srcRect b="1343" l="0" r="0" t="1333"/>
          <a:stretch/>
        </p:blipFill>
        <p:spPr>
          <a:xfrm>
            <a:off x="2201600" y="201353"/>
            <a:ext cx="4740799" cy="4740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33"/>
          <p:cNvPicPr preferRelativeResize="0"/>
          <p:nvPr/>
        </p:nvPicPr>
        <p:blipFill rotWithShape="1">
          <a:blip r:embed="rId3">
            <a:alphaModFix/>
          </a:blip>
          <a:srcRect b="0" l="4491" r="41715" t="0"/>
          <a:stretch/>
        </p:blipFill>
        <p:spPr>
          <a:xfrm>
            <a:off x="4701075" y="0"/>
            <a:ext cx="4914540" cy="5143498"/>
          </a:xfrm>
          <a:prstGeom prst="rect">
            <a:avLst/>
          </a:prstGeom>
          <a:noFill/>
          <a:ln>
            <a:noFill/>
          </a:ln>
        </p:spPr>
      </p:pic>
      <p:sp>
        <p:nvSpPr>
          <p:cNvPr descr="Blue rectangle" id="250" name="Google Shape;250;p33"/>
          <p:cNvSpPr/>
          <p:nvPr/>
        </p:nvSpPr>
        <p:spPr>
          <a:xfrm>
            <a:off x="-88425" y="1269000"/>
            <a:ext cx="5217986" cy="3272276"/>
          </a:xfrm>
          <a:custGeom>
            <a:rect b="b" l="l" r="r" t="t"/>
            <a:pathLst>
              <a:path extrusionOk="0" h="3528060" w="6689725">
                <a:moveTo>
                  <a:pt x="0" y="3527996"/>
                </a:moveTo>
                <a:lnTo>
                  <a:pt x="6689648" y="3527996"/>
                </a:lnTo>
                <a:lnTo>
                  <a:pt x="6689648" y="0"/>
                </a:lnTo>
                <a:lnTo>
                  <a:pt x="0" y="0"/>
                </a:lnTo>
                <a:lnTo>
                  <a:pt x="0" y="3527996"/>
                </a:lnTo>
                <a:close/>
              </a:path>
            </a:pathLst>
          </a:custGeom>
          <a:solidFill>
            <a:schemeClr val="accent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51" name="Google Shape;251;p33"/>
          <p:cNvSpPr txBox="1"/>
          <p:nvPr>
            <p:ph idx="12" type="sldNum"/>
          </p:nvPr>
        </p:nvSpPr>
        <p:spPr>
          <a:xfrm>
            <a:off x="6354343" y="3497413"/>
            <a:ext cx="411600" cy="2952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252" name="Google Shape;252;p33"/>
          <p:cNvSpPr txBox="1"/>
          <p:nvPr/>
        </p:nvSpPr>
        <p:spPr>
          <a:xfrm>
            <a:off x="246175" y="1497600"/>
            <a:ext cx="4845300" cy="2775900"/>
          </a:xfrm>
          <a:prstGeom prst="rect">
            <a:avLst/>
          </a:prstGeom>
          <a:noFill/>
          <a:ln>
            <a:noFill/>
          </a:ln>
        </p:spPr>
        <p:txBody>
          <a:bodyPr anchorCtr="0" anchor="t" bIns="34275" lIns="68575" spcFirstLastPara="1" rIns="68575" wrap="square" tIns="34275">
            <a:normAutofit/>
          </a:bodyPr>
          <a:lstStyle/>
          <a:p>
            <a:pPr indent="-311150" lvl="0" marL="342900" marR="0" rtl="0" algn="l">
              <a:lnSpc>
                <a:spcPct val="90000"/>
              </a:lnSpc>
              <a:spcBef>
                <a:spcPts val="0"/>
              </a:spcBef>
              <a:spcAft>
                <a:spcPts val="0"/>
              </a:spcAft>
              <a:buClr>
                <a:srgbClr val="DEEFF2"/>
              </a:buClr>
              <a:buSzPts val="2300"/>
              <a:buChar char="●"/>
            </a:pPr>
            <a:r>
              <a:rPr lang="en" sz="2300">
                <a:solidFill>
                  <a:srgbClr val="DEEFF2"/>
                </a:solidFill>
              </a:rPr>
              <a:t>62,577+ miles of legal road routes, expansion continues</a:t>
            </a:r>
            <a:endParaRPr sz="2300">
              <a:solidFill>
                <a:srgbClr val="DEEFF2"/>
              </a:solidFill>
            </a:endParaRPr>
          </a:p>
          <a:p>
            <a:pPr indent="-311150" lvl="0" marL="342900" marR="0" rtl="0" algn="l">
              <a:lnSpc>
                <a:spcPct val="90000"/>
              </a:lnSpc>
              <a:spcBef>
                <a:spcPts val="0"/>
              </a:spcBef>
              <a:spcAft>
                <a:spcPts val="0"/>
              </a:spcAft>
              <a:buClr>
                <a:srgbClr val="DEEFF2"/>
              </a:buClr>
              <a:buSzPts val="2300"/>
              <a:buChar char="●"/>
            </a:pPr>
            <a:r>
              <a:rPr lang="en" sz="2300">
                <a:solidFill>
                  <a:srgbClr val="DEEFF2"/>
                </a:solidFill>
              </a:rPr>
              <a:t>1,100 + ordinances including towns, villages and cities</a:t>
            </a:r>
            <a:endParaRPr sz="2300">
              <a:solidFill>
                <a:srgbClr val="DEEFF2"/>
              </a:solidFill>
            </a:endParaRPr>
          </a:p>
          <a:p>
            <a:pPr indent="-311150" lvl="0" marL="342900" rtl="0" algn="l">
              <a:lnSpc>
                <a:spcPct val="90000"/>
              </a:lnSpc>
              <a:spcBef>
                <a:spcPts val="0"/>
              </a:spcBef>
              <a:spcAft>
                <a:spcPts val="0"/>
              </a:spcAft>
              <a:buClr>
                <a:srgbClr val="DEEFF2"/>
              </a:buClr>
              <a:buSzPts val="2300"/>
              <a:buChar char="●"/>
            </a:pPr>
            <a:r>
              <a:rPr lang="en" sz="2300">
                <a:solidFill>
                  <a:srgbClr val="DEEFF2"/>
                </a:solidFill>
              </a:rPr>
              <a:t>Currently 35 counties have ATV / UTV ordinances</a:t>
            </a:r>
            <a:endParaRPr sz="2300">
              <a:solidFill>
                <a:srgbClr val="DEEFF2"/>
              </a:solidFill>
            </a:endParaRPr>
          </a:p>
          <a:p>
            <a:pPr indent="-311150" lvl="0" marL="342900" rtl="0" algn="l">
              <a:lnSpc>
                <a:spcPct val="90000"/>
              </a:lnSpc>
              <a:spcBef>
                <a:spcPts val="0"/>
              </a:spcBef>
              <a:spcAft>
                <a:spcPts val="0"/>
              </a:spcAft>
              <a:buClr>
                <a:srgbClr val="DEEFF2"/>
              </a:buClr>
              <a:buSzPts val="2300"/>
              <a:buChar char="●"/>
            </a:pPr>
            <a:r>
              <a:rPr lang="en" sz="2300">
                <a:solidFill>
                  <a:srgbClr val="DEEFF2"/>
                </a:solidFill>
              </a:rPr>
              <a:t>6,800 miles of summer &amp; winter trails statewide</a:t>
            </a:r>
            <a:endParaRPr sz="2300">
              <a:solidFill>
                <a:srgbClr val="DEEFF2"/>
              </a:solidFill>
            </a:endParaRPr>
          </a:p>
        </p:txBody>
      </p:sp>
      <p:pic>
        <p:nvPicPr>
          <p:cNvPr descr="A picture containing drawing&#10;&#10;Description automatically generated" id="253" name="Google Shape;253;p33"/>
          <p:cNvPicPr preferRelativeResize="0"/>
          <p:nvPr/>
        </p:nvPicPr>
        <p:blipFill rotWithShape="1">
          <a:blip r:embed="rId4">
            <a:alphaModFix/>
          </a:blip>
          <a:srcRect b="0" l="0" r="0" t="0"/>
          <a:stretch/>
        </p:blipFill>
        <p:spPr>
          <a:xfrm>
            <a:off x="767633" y="100683"/>
            <a:ext cx="2775135" cy="10852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xEl>
                                              <p:pRg end="0" st="0"/>
                                            </p:txEl>
                                          </p:spTgt>
                                        </p:tgtEl>
                                        <p:attrNameLst>
                                          <p:attrName>style.visibility</p:attrName>
                                        </p:attrNameLst>
                                      </p:cBhvr>
                                      <p:to>
                                        <p:strVal val="visible"/>
                                      </p:to>
                                    </p:set>
                                    <p:animEffect filter="fade" transition="in">
                                      <p:cBhvr>
                                        <p:cTn dur="1000"/>
                                        <p:tgtEl>
                                          <p:spTgt spid="25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xEl>
                                              <p:pRg end="1" st="1"/>
                                            </p:txEl>
                                          </p:spTgt>
                                        </p:tgtEl>
                                        <p:attrNameLst>
                                          <p:attrName>style.visibility</p:attrName>
                                        </p:attrNameLst>
                                      </p:cBhvr>
                                      <p:to>
                                        <p:strVal val="visible"/>
                                      </p:to>
                                    </p:set>
                                    <p:animEffect filter="fade" transition="in">
                                      <p:cBhvr>
                                        <p:cTn dur="1000"/>
                                        <p:tgtEl>
                                          <p:spTgt spid="25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xEl>
                                              <p:pRg end="2" st="2"/>
                                            </p:txEl>
                                          </p:spTgt>
                                        </p:tgtEl>
                                        <p:attrNameLst>
                                          <p:attrName>style.visibility</p:attrName>
                                        </p:attrNameLst>
                                      </p:cBhvr>
                                      <p:to>
                                        <p:strVal val="visible"/>
                                      </p:to>
                                    </p:set>
                                    <p:animEffect filter="fade" transition="in">
                                      <p:cBhvr>
                                        <p:cTn dur="1000"/>
                                        <p:tgtEl>
                                          <p:spTgt spid="25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xEl>
                                              <p:pRg end="3" st="3"/>
                                            </p:txEl>
                                          </p:spTgt>
                                        </p:tgtEl>
                                        <p:attrNameLst>
                                          <p:attrName>style.visibility</p:attrName>
                                        </p:attrNameLst>
                                      </p:cBhvr>
                                      <p:to>
                                        <p:strVal val="visible"/>
                                      </p:to>
                                    </p:set>
                                    <p:animEffect filter="fade" transition="in">
                                      <p:cBhvr>
                                        <p:cTn dur="1000"/>
                                        <p:tgtEl>
                                          <p:spTgt spid="25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34"/>
          <p:cNvPicPr preferRelativeResize="0"/>
          <p:nvPr/>
        </p:nvPicPr>
        <p:blipFill>
          <a:blip r:embed="rId3">
            <a:alphaModFix/>
          </a:blip>
          <a:stretch>
            <a:fillRect/>
          </a:stretch>
        </p:blipFill>
        <p:spPr>
          <a:xfrm>
            <a:off x="0" y="0"/>
            <a:ext cx="9144014" cy="5143500"/>
          </a:xfrm>
          <a:prstGeom prst="rect">
            <a:avLst/>
          </a:prstGeom>
          <a:noFill/>
          <a:ln>
            <a:noFill/>
          </a:ln>
        </p:spPr>
      </p:pic>
      <p:sp>
        <p:nvSpPr>
          <p:cNvPr id="259" name="Google Shape;259;p34"/>
          <p:cNvSpPr/>
          <p:nvPr/>
        </p:nvSpPr>
        <p:spPr>
          <a:xfrm>
            <a:off x="120925" y="116275"/>
            <a:ext cx="2311200" cy="841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0" name="Google Shape;260;p34"/>
          <p:cNvSpPr txBox="1"/>
          <p:nvPr/>
        </p:nvSpPr>
        <p:spPr>
          <a:xfrm>
            <a:off x="120950" y="233000"/>
            <a:ext cx="2311200" cy="607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744">
                <a:solidFill>
                  <a:schemeClr val="lt1"/>
                </a:solidFill>
                <a:latin typeface="Montserrat"/>
                <a:ea typeface="Montserrat"/>
                <a:cs typeface="Montserrat"/>
                <a:sym typeface="Montserrat"/>
              </a:rPr>
              <a:t>2017</a:t>
            </a:r>
            <a:endParaRPr b="1" sz="2744">
              <a:solidFill>
                <a:schemeClr val="lt1"/>
              </a:solidFill>
              <a:latin typeface="Montserrat"/>
              <a:ea typeface="Montserrat"/>
              <a:cs typeface="Montserrat"/>
              <a:sym typeface="Montserrat"/>
            </a:endParaRPr>
          </a:p>
        </p:txBody>
      </p:sp>
      <p:pic>
        <p:nvPicPr>
          <p:cNvPr id="261" name="Google Shape;261;p34"/>
          <p:cNvPicPr preferRelativeResize="0"/>
          <p:nvPr/>
        </p:nvPicPr>
        <p:blipFill>
          <a:blip r:embed="rId4">
            <a:alphaModFix/>
          </a:blip>
          <a:stretch>
            <a:fillRect/>
          </a:stretch>
        </p:blipFill>
        <p:spPr>
          <a:xfrm>
            <a:off x="7798950" y="4870196"/>
            <a:ext cx="1218375" cy="197300"/>
          </a:xfrm>
          <a:prstGeom prst="rect">
            <a:avLst/>
          </a:prstGeom>
          <a:noFill/>
          <a:ln>
            <a:noFill/>
          </a:ln>
        </p:spPr>
      </p:pic>
      <p:pic>
        <p:nvPicPr>
          <p:cNvPr id="262" name="Google Shape;262;p34"/>
          <p:cNvPicPr preferRelativeResize="0"/>
          <p:nvPr/>
        </p:nvPicPr>
        <p:blipFill>
          <a:blip r:embed="rId5">
            <a:alphaModFix/>
          </a:blip>
          <a:stretch>
            <a:fillRect/>
          </a:stretch>
        </p:blipFill>
        <p:spPr>
          <a:xfrm>
            <a:off x="2534574" y="3739025"/>
            <a:ext cx="891225" cy="1089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35"/>
          <p:cNvPicPr preferRelativeResize="0"/>
          <p:nvPr/>
        </p:nvPicPr>
        <p:blipFill rotWithShape="1">
          <a:blip r:embed="rId3">
            <a:alphaModFix/>
          </a:blip>
          <a:srcRect b="0" l="0" r="0" t="0"/>
          <a:stretch/>
        </p:blipFill>
        <p:spPr>
          <a:xfrm>
            <a:off x="0" y="0"/>
            <a:ext cx="9144014" cy="5143500"/>
          </a:xfrm>
          <a:prstGeom prst="rect">
            <a:avLst/>
          </a:prstGeom>
          <a:noFill/>
          <a:ln>
            <a:noFill/>
          </a:ln>
        </p:spPr>
      </p:pic>
      <p:sp>
        <p:nvSpPr>
          <p:cNvPr id="268" name="Google Shape;268;p35"/>
          <p:cNvSpPr/>
          <p:nvPr/>
        </p:nvSpPr>
        <p:spPr>
          <a:xfrm>
            <a:off x="120925" y="116275"/>
            <a:ext cx="2311200" cy="841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9" name="Google Shape;269;p35"/>
          <p:cNvSpPr txBox="1"/>
          <p:nvPr/>
        </p:nvSpPr>
        <p:spPr>
          <a:xfrm>
            <a:off x="120950" y="233000"/>
            <a:ext cx="2311200" cy="607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744">
                <a:solidFill>
                  <a:schemeClr val="lt1"/>
                </a:solidFill>
                <a:latin typeface="Montserrat"/>
                <a:ea typeface="Montserrat"/>
                <a:cs typeface="Montserrat"/>
                <a:sym typeface="Montserrat"/>
              </a:rPr>
              <a:t>2018</a:t>
            </a:r>
            <a:endParaRPr b="1" sz="2744">
              <a:solidFill>
                <a:schemeClr val="lt1"/>
              </a:solidFill>
              <a:latin typeface="Montserrat"/>
              <a:ea typeface="Montserrat"/>
              <a:cs typeface="Montserrat"/>
              <a:sym typeface="Montserrat"/>
            </a:endParaRPr>
          </a:p>
        </p:txBody>
      </p:sp>
      <p:pic>
        <p:nvPicPr>
          <p:cNvPr id="270" name="Google Shape;270;p35"/>
          <p:cNvPicPr preferRelativeResize="0"/>
          <p:nvPr/>
        </p:nvPicPr>
        <p:blipFill>
          <a:blip r:embed="rId4">
            <a:alphaModFix/>
          </a:blip>
          <a:stretch>
            <a:fillRect/>
          </a:stretch>
        </p:blipFill>
        <p:spPr>
          <a:xfrm>
            <a:off x="7798950" y="4870196"/>
            <a:ext cx="1218375" cy="197300"/>
          </a:xfrm>
          <a:prstGeom prst="rect">
            <a:avLst/>
          </a:prstGeom>
          <a:noFill/>
          <a:ln>
            <a:noFill/>
          </a:ln>
        </p:spPr>
      </p:pic>
      <p:pic>
        <p:nvPicPr>
          <p:cNvPr id="271" name="Google Shape;271;p35"/>
          <p:cNvPicPr preferRelativeResize="0"/>
          <p:nvPr/>
        </p:nvPicPr>
        <p:blipFill>
          <a:blip r:embed="rId5">
            <a:alphaModFix/>
          </a:blip>
          <a:stretch>
            <a:fillRect/>
          </a:stretch>
        </p:blipFill>
        <p:spPr>
          <a:xfrm>
            <a:off x="2534574" y="3739025"/>
            <a:ext cx="891225" cy="1089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36"/>
          <p:cNvPicPr preferRelativeResize="0"/>
          <p:nvPr/>
        </p:nvPicPr>
        <p:blipFill rotWithShape="1">
          <a:blip r:embed="rId3">
            <a:alphaModFix/>
          </a:blip>
          <a:srcRect b="0" l="0" r="0" t="0"/>
          <a:stretch/>
        </p:blipFill>
        <p:spPr>
          <a:xfrm>
            <a:off x="0" y="0"/>
            <a:ext cx="9144014" cy="5143500"/>
          </a:xfrm>
          <a:prstGeom prst="rect">
            <a:avLst/>
          </a:prstGeom>
          <a:noFill/>
          <a:ln>
            <a:noFill/>
          </a:ln>
        </p:spPr>
      </p:pic>
      <p:sp>
        <p:nvSpPr>
          <p:cNvPr id="277" name="Google Shape;277;p36"/>
          <p:cNvSpPr/>
          <p:nvPr/>
        </p:nvSpPr>
        <p:spPr>
          <a:xfrm>
            <a:off x="120925" y="116275"/>
            <a:ext cx="2311200" cy="841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8" name="Google Shape;278;p36"/>
          <p:cNvSpPr txBox="1"/>
          <p:nvPr/>
        </p:nvSpPr>
        <p:spPr>
          <a:xfrm>
            <a:off x="120950" y="233000"/>
            <a:ext cx="2311200" cy="607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744">
                <a:solidFill>
                  <a:schemeClr val="lt1"/>
                </a:solidFill>
                <a:latin typeface="Montserrat"/>
                <a:ea typeface="Montserrat"/>
                <a:cs typeface="Montserrat"/>
                <a:sym typeface="Montserrat"/>
              </a:rPr>
              <a:t>2019</a:t>
            </a:r>
            <a:endParaRPr b="1" sz="2744">
              <a:solidFill>
                <a:schemeClr val="lt1"/>
              </a:solidFill>
              <a:latin typeface="Montserrat"/>
              <a:ea typeface="Montserrat"/>
              <a:cs typeface="Montserrat"/>
              <a:sym typeface="Montserrat"/>
            </a:endParaRPr>
          </a:p>
        </p:txBody>
      </p:sp>
      <p:pic>
        <p:nvPicPr>
          <p:cNvPr id="279" name="Google Shape;279;p36"/>
          <p:cNvPicPr preferRelativeResize="0"/>
          <p:nvPr/>
        </p:nvPicPr>
        <p:blipFill>
          <a:blip r:embed="rId4">
            <a:alphaModFix/>
          </a:blip>
          <a:stretch>
            <a:fillRect/>
          </a:stretch>
        </p:blipFill>
        <p:spPr>
          <a:xfrm>
            <a:off x="7798950" y="4870196"/>
            <a:ext cx="1218375" cy="197300"/>
          </a:xfrm>
          <a:prstGeom prst="rect">
            <a:avLst/>
          </a:prstGeom>
          <a:noFill/>
          <a:ln>
            <a:noFill/>
          </a:ln>
        </p:spPr>
      </p:pic>
      <p:pic>
        <p:nvPicPr>
          <p:cNvPr id="280" name="Google Shape;280;p36"/>
          <p:cNvPicPr preferRelativeResize="0"/>
          <p:nvPr/>
        </p:nvPicPr>
        <p:blipFill>
          <a:blip r:embed="rId5">
            <a:alphaModFix/>
          </a:blip>
          <a:stretch>
            <a:fillRect/>
          </a:stretch>
        </p:blipFill>
        <p:spPr>
          <a:xfrm>
            <a:off x="2534574" y="3739025"/>
            <a:ext cx="891225" cy="1089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37"/>
          <p:cNvPicPr preferRelativeResize="0"/>
          <p:nvPr/>
        </p:nvPicPr>
        <p:blipFill rotWithShape="1">
          <a:blip r:embed="rId3">
            <a:alphaModFix/>
          </a:blip>
          <a:srcRect b="0" l="0" r="0" t="0"/>
          <a:stretch/>
        </p:blipFill>
        <p:spPr>
          <a:xfrm>
            <a:off x="0" y="0"/>
            <a:ext cx="9144014" cy="5143500"/>
          </a:xfrm>
          <a:prstGeom prst="rect">
            <a:avLst/>
          </a:prstGeom>
          <a:noFill/>
          <a:ln>
            <a:noFill/>
          </a:ln>
        </p:spPr>
      </p:pic>
      <p:sp>
        <p:nvSpPr>
          <p:cNvPr id="286" name="Google Shape;286;p37"/>
          <p:cNvSpPr/>
          <p:nvPr/>
        </p:nvSpPr>
        <p:spPr>
          <a:xfrm>
            <a:off x="120925" y="116275"/>
            <a:ext cx="2311200" cy="841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7" name="Google Shape;287;p37"/>
          <p:cNvSpPr txBox="1"/>
          <p:nvPr/>
        </p:nvSpPr>
        <p:spPr>
          <a:xfrm>
            <a:off x="120950" y="233000"/>
            <a:ext cx="2311200" cy="607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744">
                <a:solidFill>
                  <a:schemeClr val="lt1"/>
                </a:solidFill>
                <a:latin typeface="Montserrat"/>
                <a:ea typeface="Montserrat"/>
                <a:cs typeface="Montserrat"/>
                <a:sym typeface="Montserrat"/>
              </a:rPr>
              <a:t>2020</a:t>
            </a:r>
            <a:endParaRPr b="1" sz="2744">
              <a:solidFill>
                <a:schemeClr val="lt1"/>
              </a:solidFill>
              <a:latin typeface="Montserrat"/>
              <a:ea typeface="Montserrat"/>
              <a:cs typeface="Montserrat"/>
              <a:sym typeface="Montserrat"/>
            </a:endParaRPr>
          </a:p>
        </p:txBody>
      </p:sp>
      <p:pic>
        <p:nvPicPr>
          <p:cNvPr id="288" name="Google Shape;288;p37"/>
          <p:cNvPicPr preferRelativeResize="0"/>
          <p:nvPr/>
        </p:nvPicPr>
        <p:blipFill>
          <a:blip r:embed="rId4">
            <a:alphaModFix/>
          </a:blip>
          <a:stretch>
            <a:fillRect/>
          </a:stretch>
        </p:blipFill>
        <p:spPr>
          <a:xfrm>
            <a:off x="7798950" y="4870196"/>
            <a:ext cx="1218375" cy="197300"/>
          </a:xfrm>
          <a:prstGeom prst="rect">
            <a:avLst/>
          </a:prstGeom>
          <a:noFill/>
          <a:ln>
            <a:noFill/>
          </a:ln>
        </p:spPr>
      </p:pic>
      <p:pic>
        <p:nvPicPr>
          <p:cNvPr id="289" name="Google Shape;289;p37"/>
          <p:cNvPicPr preferRelativeResize="0"/>
          <p:nvPr/>
        </p:nvPicPr>
        <p:blipFill>
          <a:blip r:embed="rId5">
            <a:alphaModFix/>
          </a:blip>
          <a:stretch>
            <a:fillRect/>
          </a:stretch>
        </p:blipFill>
        <p:spPr>
          <a:xfrm>
            <a:off x="2534574" y="3739025"/>
            <a:ext cx="891225" cy="1089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38"/>
          <p:cNvPicPr preferRelativeResize="0"/>
          <p:nvPr/>
        </p:nvPicPr>
        <p:blipFill rotWithShape="1">
          <a:blip r:embed="rId3">
            <a:alphaModFix/>
          </a:blip>
          <a:srcRect b="0" l="0" r="0" t="0"/>
          <a:stretch/>
        </p:blipFill>
        <p:spPr>
          <a:xfrm>
            <a:off x="0" y="0"/>
            <a:ext cx="9144014" cy="5143500"/>
          </a:xfrm>
          <a:prstGeom prst="rect">
            <a:avLst/>
          </a:prstGeom>
          <a:noFill/>
          <a:ln>
            <a:noFill/>
          </a:ln>
        </p:spPr>
      </p:pic>
      <p:sp>
        <p:nvSpPr>
          <p:cNvPr id="295" name="Google Shape;295;p38"/>
          <p:cNvSpPr/>
          <p:nvPr/>
        </p:nvSpPr>
        <p:spPr>
          <a:xfrm>
            <a:off x="120925" y="116275"/>
            <a:ext cx="2311200" cy="841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6" name="Google Shape;296;p38"/>
          <p:cNvSpPr txBox="1"/>
          <p:nvPr/>
        </p:nvSpPr>
        <p:spPr>
          <a:xfrm>
            <a:off x="120950" y="233000"/>
            <a:ext cx="2311200" cy="607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744">
                <a:solidFill>
                  <a:schemeClr val="lt1"/>
                </a:solidFill>
                <a:latin typeface="Montserrat"/>
                <a:ea typeface="Montserrat"/>
                <a:cs typeface="Montserrat"/>
                <a:sym typeface="Montserrat"/>
              </a:rPr>
              <a:t>2021</a:t>
            </a:r>
            <a:endParaRPr b="1" sz="2744">
              <a:solidFill>
                <a:schemeClr val="lt1"/>
              </a:solidFill>
              <a:latin typeface="Montserrat"/>
              <a:ea typeface="Montserrat"/>
              <a:cs typeface="Montserrat"/>
              <a:sym typeface="Montserrat"/>
            </a:endParaRPr>
          </a:p>
        </p:txBody>
      </p:sp>
      <p:pic>
        <p:nvPicPr>
          <p:cNvPr id="297" name="Google Shape;297;p38"/>
          <p:cNvPicPr preferRelativeResize="0"/>
          <p:nvPr/>
        </p:nvPicPr>
        <p:blipFill>
          <a:blip r:embed="rId4">
            <a:alphaModFix/>
          </a:blip>
          <a:stretch>
            <a:fillRect/>
          </a:stretch>
        </p:blipFill>
        <p:spPr>
          <a:xfrm>
            <a:off x="7798950" y="4870196"/>
            <a:ext cx="1218375" cy="197300"/>
          </a:xfrm>
          <a:prstGeom prst="rect">
            <a:avLst/>
          </a:prstGeom>
          <a:noFill/>
          <a:ln>
            <a:noFill/>
          </a:ln>
        </p:spPr>
      </p:pic>
      <p:pic>
        <p:nvPicPr>
          <p:cNvPr id="298" name="Google Shape;298;p38"/>
          <p:cNvPicPr preferRelativeResize="0"/>
          <p:nvPr/>
        </p:nvPicPr>
        <p:blipFill>
          <a:blip r:embed="rId5">
            <a:alphaModFix/>
          </a:blip>
          <a:stretch>
            <a:fillRect/>
          </a:stretch>
        </p:blipFill>
        <p:spPr>
          <a:xfrm>
            <a:off x="2534574" y="3739025"/>
            <a:ext cx="891225" cy="1089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39"/>
          <p:cNvPicPr preferRelativeResize="0"/>
          <p:nvPr/>
        </p:nvPicPr>
        <p:blipFill rotWithShape="1">
          <a:blip r:embed="rId3">
            <a:alphaModFix/>
          </a:blip>
          <a:srcRect b="0" l="0" r="0" t="0"/>
          <a:stretch/>
        </p:blipFill>
        <p:spPr>
          <a:xfrm>
            <a:off x="0" y="0"/>
            <a:ext cx="9144014" cy="5143500"/>
          </a:xfrm>
          <a:prstGeom prst="rect">
            <a:avLst/>
          </a:prstGeom>
          <a:noFill/>
          <a:ln>
            <a:noFill/>
          </a:ln>
        </p:spPr>
      </p:pic>
      <p:sp>
        <p:nvSpPr>
          <p:cNvPr id="304" name="Google Shape;304;p39"/>
          <p:cNvSpPr/>
          <p:nvPr/>
        </p:nvSpPr>
        <p:spPr>
          <a:xfrm>
            <a:off x="120925" y="116275"/>
            <a:ext cx="2311200" cy="841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5" name="Google Shape;305;p39"/>
          <p:cNvSpPr txBox="1"/>
          <p:nvPr/>
        </p:nvSpPr>
        <p:spPr>
          <a:xfrm>
            <a:off x="120950" y="233000"/>
            <a:ext cx="2311200" cy="607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744">
                <a:solidFill>
                  <a:schemeClr val="lt1"/>
                </a:solidFill>
                <a:latin typeface="Montserrat"/>
                <a:ea typeface="Montserrat"/>
                <a:cs typeface="Montserrat"/>
                <a:sym typeface="Montserrat"/>
              </a:rPr>
              <a:t>2022</a:t>
            </a:r>
            <a:endParaRPr b="1" sz="2744">
              <a:solidFill>
                <a:schemeClr val="lt1"/>
              </a:solidFill>
              <a:latin typeface="Montserrat"/>
              <a:ea typeface="Montserrat"/>
              <a:cs typeface="Montserrat"/>
              <a:sym typeface="Montserrat"/>
            </a:endParaRPr>
          </a:p>
        </p:txBody>
      </p:sp>
      <p:pic>
        <p:nvPicPr>
          <p:cNvPr id="306" name="Google Shape;306;p39"/>
          <p:cNvPicPr preferRelativeResize="0"/>
          <p:nvPr/>
        </p:nvPicPr>
        <p:blipFill>
          <a:blip r:embed="rId4">
            <a:alphaModFix/>
          </a:blip>
          <a:stretch>
            <a:fillRect/>
          </a:stretch>
        </p:blipFill>
        <p:spPr>
          <a:xfrm>
            <a:off x="7798950" y="4870196"/>
            <a:ext cx="1218375" cy="197300"/>
          </a:xfrm>
          <a:prstGeom prst="rect">
            <a:avLst/>
          </a:prstGeom>
          <a:noFill/>
          <a:ln>
            <a:noFill/>
          </a:ln>
        </p:spPr>
      </p:pic>
      <p:pic>
        <p:nvPicPr>
          <p:cNvPr id="307" name="Google Shape;307;p39"/>
          <p:cNvPicPr preferRelativeResize="0"/>
          <p:nvPr/>
        </p:nvPicPr>
        <p:blipFill>
          <a:blip r:embed="rId5">
            <a:alphaModFix/>
          </a:blip>
          <a:stretch>
            <a:fillRect/>
          </a:stretch>
        </p:blipFill>
        <p:spPr>
          <a:xfrm>
            <a:off x="2534574" y="3739025"/>
            <a:ext cx="891225" cy="1089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40"/>
          <p:cNvPicPr preferRelativeResize="0"/>
          <p:nvPr/>
        </p:nvPicPr>
        <p:blipFill rotWithShape="1">
          <a:blip r:embed="rId3">
            <a:alphaModFix/>
          </a:blip>
          <a:srcRect b="0" l="0" r="0" t="0"/>
          <a:stretch/>
        </p:blipFill>
        <p:spPr>
          <a:xfrm>
            <a:off x="0" y="0"/>
            <a:ext cx="9144014" cy="5143500"/>
          </a:xfrm>
          <a:prstGeom prst="rect">
            <a:avLst/>
          </a:prstGeom>
          <a:noFill/>
          <a:ln>
            <a:noFill/>
          </a:ln>
        </p:spPr>
      </p:pic>
      <p:sp>
        <p:nvSpPr>
          <p:cNvPr id="313" name="Google Shape;313;p40"/>
          <p:cNvSpPr/>
          <p:nvPr/>
        </p:nvSpPr>
        <p:spPr>
          <a:xfrm>
            <a:off x="120925" y="116275"/>
            <a:ext cx="2311200" cy="841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4" name="Google Shape;314;p40"/>
          <p:cNvSpPr txBox="1"/>
          <p:nvPr/>
        </p:nvSpPr>
        <p:spPr>
          <a:xfrm>
            <a:off x="120950" y="233000"/>
            <a:ext cx="2311200" cy="607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744">
                <a:solidFill>
                  <a:schemeClr val="lt1"/>
                </a:solidFill>
                <a:latin typeface="Montserrat"/>
                <a:ea typeface="Montserrat"/>
                <a:cs typeface="Montserrat"/>
                <a:sym typeface="Montserrat"/>
              </a:rPr>
              <a:t>2023</a:t>
            </a:r>
            <a:endParaRPr b="1" sz="2744">
              <a:solidFill>
                <a:schemeClr val="lt1"/>
              </a:solidFill>
              <a:latin typeface="Montserrat"/>
              <a:ea typeface="Montserrat"/>
              <a:cs typeface="Montserrat"/>
              <a:sym typeface="Montserrat"/>
            </a:endParaRPr>
          </a:p>
        </p:txBody>
      </p:sp>
      <p:pic>
        <p:nvPicPr>
          <p:cNvPr id="315" name="Google Shape;315;p40"/>
          <p:cNvPicPr preferRelativeResize="0"/>
          <p:nvPr/>
        </p:nvPicPr>
        <p:blipFill>
          <a:blip r:embed="rId4">
            <a:alphaModFix/>
          </a:blip>
          <a:stretch>
            <a:fillRect/>
          </a:stretch>
        </p:blipFill>
        <p:spPr>
          <a:xfrm>
            <a:off x="7798950" y="4870196"/>
            <a:ext cx="1218375" cy="197300"/>
          </a:xfrm>
          <a:prstGeom prst="rect">
            <a:avLst/>
          </a:prstGeom>
          <a:noFill/>
          <a:ln>
            <a:noFill/>
          </a:ln>
        </p:spPr>
      </p:pic>
      <p:pic>
        <p:nvPicPr>
          <p:cNvPr id="316" name="Google Shape;316;p40"/>
          <p:cNvPicPr preferRelativeResize="0"/>
          <p:nvPr/>
        </p:nvPicPr>
        <p:blipFill>
          <a:blip r:embed="rId5">
            <a:alphaModFix/>
          </a:blip>
          <a:stretch>
            <a:fillRect/>
          </a:stretch>
        </p:blipFill>
        <p:spPr>
          <a:xfrm>
            <a:off x="2534574" y="3739025"/>
            <a:ext cx="891225" cy="1089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41"/>
          <p:cNvPicPr preferRelativeResize="0"/>
          <p:nvPr/>
        </p:nvPicPr>
        <p:blipFill rotWithShape="1">
          <a:blip r:embed="rId3">
            <a:alphaModFix/>
          </a:blip>
          <a:srcRect b="0" l="0" r="0" t="0"/>
          <a:stretch/>
        </p:blipFill>
        <p:spPr>
          <a:xfrm>
            <a:off x="0" y="0"/>
            <a:ext cx="9144014" cy="5143500"/>
          </a:xfrm>
          <a:prstGeom prst="rect">
            <a:avLst/>
          </a:prstGeom>
          <a:noFill/>
          <a:ln>
            <a:noFill/>
          </a:ln>
        </p:spPr>
      </p:pic>
      <p:sp>
        <p:nvSpPr>
          <p:cNvPr id="322" name="Google Shape;322;p41"/>
          <p:cNvSpPr/>
          <p:nvPr/>
        </p:nvSpPr>
        <p:spPr>
          <a:xfrm>
            <a:off x="120925" y="116275"/>
            <a:ext cx="2311200" cy="841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3" name="Google Shape;323;p41"/>
          <p:cNvSpPr txBox="1"/>
          <p:nvPr/>
        </p:nvSpPr>
        <p:spPr>
          <a:xfrm>
            <a:off x="120950" y="233000"/>
            <a:ext cx="2311200" cy="607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744">
                <a:solidFill>
                  <a:schemeClr val="lt1"/>
                </a:solidFill>
                <a:latin typeface="Montserrat"/>
                <a:ea typeface="Montserrat"/>
                <a:cs typeface="Montserrat"/>
                <a:sym typeface="Montserrat"/>
              </a:rPr>
              <a:t>2024</a:t>
            </a:r>
            <a:endParaRPr b="1" sz="2744">
              <a:solidFill>
                <a:schemeClr val="lt1"/>
              </a:solidFill>
              <a:latin typeface="Montserrat"/>
              <a:ea typeface="Montserrat"/>
              <a:cs typeface="Montserrat"/>
              <a:sym typeface="Montserrat"/>
            </a:endParaRPr>
          </a:p>
        </p:txBody>
      </p:sp>
      <p:pic>
        <p:nvPicPr>
          <p:cNvPr id="324" name="Google Shape;324;p41"/>
          <p:cNvPicPr preferRelativeResize="0"/>
          <p:nvPr/>
        </p:nvPicPr>
        <p:blipFill>
          <a:blip r:embed="rId4">
            <a:alphaModFix/>
          </a:blip>
          <a:stretch>
            <a:fillRect/>
          </a:stretch>
        </p:blipFill>
        <p:spPr>
          <a:xfrm>
            <a:off x="7798950" y="4870196"/>
            <a:ext cx="1218375" cy="197300"/>
          </a:xfrm>
          <a:prstGeom prst="rect">
            <a:avLst/>
          </a:prstGeom>
          <a:noFill/>
          <a:ln>
            <a:noFill/>
          </a:ln>
        </p:spPr>
      </p:pic>
      <p:pic>
        <p:nvPicPr>
          <p:cNvPr id="325" name="Google Shape;325;p41"/>
          <p:cNvPicPr preferRelativeResize="0"/>
          <p:nvPr/>
        </p:nvPicPr>
        <p:blipFill>
          <a:blip r:embed="rId5">
            <a:alphaModFix/>
          </a:blip>
          <a:stretch>
            <a:fillRect/>
          </a:stretch>
        </p:blipFill>
        <p:spPr>
          <a:xfrm>
            <a:off x="2534574" y="3739025"/>
            <a:ext cx="891225" cy="1089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p15"/>
          <p:cNvPicPr preferRelativeResize="0"/>
          <p:nvPr/>
        </p:nvPicPr>
        <p:blipFill>
          <a:blip r:embed="rId3">
            <a:alphaModFix/>
          </a:blip>
          <a:stretch>
            <a:fillRect/>
          </a:stretch>
        </p:blipFill>
        <p:spPr>
          <a:xfrm>
            <a:off x="152400" y="152400"/>
            <a:ext cx="8839204" cy="428148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42"/>
          <p:cNvPicPr preferRelativeResize="0"/>
          <p:nvPr/>
        </p:nvPicPr>
        <p:blipFill rotWithShape="1">
          <a:blip r:embed="rId3">
            <a:alphaModFix/>
          </a:blip>
          <a:srcRect b="0" l="24137" r="27588" t="0"/>
          <a:stretch/>
        </p:blipFill>
        <p:spPr>
          <a:xfrm>
            <a:off x="0" y="0"/>
            <a:ext cx="4414402" cy="5143500"/>
          </a:xfrm>
          <a:prstGeom prst="rect">
            <a:avLst/>
          </a:prstGeom>
          <a:noFill/>
          <a:ln>
            <a:noFill/>
          </a:ln>
        </p:spPr>
      </p:pic>
      <p:pic>
        <p:nvPicPr>
          <p:cNvPr id="331" name="Google Shape;331;p42"/>
          <p:cNvPicPr preferRelativeResize="0"/>
          <p:nvPr/>
        </p:nvPicPr>
        <p:blipFill rotWithShape="1">
          <a:blip r:embed="rId4">
            <a:alphaModFix/>
          </a:blip>
          <a:srcRect b="0" l="24138" r="24138" t="0"/>
          <a:stretch/>
        </p:blipFill>
        <p:spPr>
          <a:xfrm>
            <a:off x="4414399" y="0"/>
            <a:ext cx="4729603" cy="5143500"/>
          </a:xfrm>
          <a:prstGeom prst="rect">
            <a:avLst/>
          </a:prstGeom>
          <a:noFill/>
          <a:ln>
            <a:noFill/>
          </a:ln>
        </p:spPr>
      </p:pic>
      <p:sp>
        <p:nvSpPr>
          <p:cNvPr id="332" name="Google Shape;332;p42"/>
          <p:cNvSpPr/>
          <p:nvPr/>
        </p:nvSpPr>
        <p:spPr>
          <a:xfrm>
            <a:off x="120925" y="116275"/>
            <a:ext cx="2311200" cy="841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3" name="Google Shape;333;p42"/>
          <p:cNvSpPr txBox="1"/>
          <p:nvPr/>
        </p:nvSpPr>
        <p:spPr>
          <a:xfrm>
            <a:off x="120950" y="233000"/>
            <a:ext cx="2311200" cy="607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744">
                <a:solidFill>
                  <a:schemeClr val="lt1"/>
                </a:solidFill>
                <a:latin typeface="Montserrat"/>
                <a:ea typeface="Montserrat"/>
                <a:cs typeface="Montserrat"/>
                <a:sym typeface="Montserrat"/>
              </a:rPr>
              <a:t>2017 vs ‘24</a:t>
            </a:r>
            <a:endParaRPr b="1" sz="2744">
              <a:solidFill>
                <a:schemeClr val="lt1"/>
              </a:solidFill>
              <a:latin typeface="Montserrat"/>
              <a:ea typeface="Montserrat"/>
              <a:cs typeface="Montserrat"/>
              <a:sym typeface="Montserrat"/>
            </a:endParaRPr>
          </a:p>
        </p:txBody>
      </p:sp>
      <p:pic>
        <p:nvPicPr>
          <p:cNvPr id="334" name="Google Shape;334;p42"/>
          <p:cNvPicPr preferRelativeResize="0"/>
          <p:nvPr/>
        </p:nvPicPr>
        <p:blipFill>
          <a:blip r:embed="rId5">
            <a:alphaModFix/>
          </a:blip>
          <a:stretch>
            <a:fillRect/>
          </a:stretch>
        </p:blipFill>
        <p:spPr>
          <a:xfrm>
            <a:off x="93000" y="4884146"/>
            <a:ext cx="1218375" cy="197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43"/>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descr="Blue rectangle" id="344" name="Google Shape;344;p44"/>
          <p:cNvSpPr/>
          <p:nvPr/>
        </p:nvSpPr>
        <p:spPr>
          <a:xfrm>
            <a:off x="73625" y="955975"/>
            <a:ext cx="9014404" cy="61741"/>
          </a:xfrm>
          <a:custGeom>
            <a:rect b="b" l="l" r="r" t="t"/>
            <a:pathLst>
              <a:path extrusionOk="0" h="3528060" w="6689725">
                <a:moveTo>
                  <a:pt x="0" y="3527996"/>
                </a:moveTo>
                <a:lnTo>
                  <a:pt x="6689648" y="3527996"/>
                </a:lnTo>
                <a:lnTo>
                  <a:pt x="6689648" y="0"/>
                </a:lnTo>
                <a:lnTo>
                  <a:pt x="0" y="0"/>
                </a:lnTo>
                <a:lnTo>
                  <a:pt x="0" y="3527996"/>
                </a:lnTo>
                <a:close/>
              </a:path>
            </a:pathLst>
          </a:custGeom>
          <a:solidFill>
            <a:srgbClr val="004D7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45" name="Google Shape;345;p44"/>
          <p:cNvSpPr txBox="1"/>
          <p:nvPr>
            <p:ph type="title"/>
          </p:nvPr>
        </p:nvSpPr>
        <p:spPr>
          <a:xfrm>
            <a:off x="3093475" y="184675"/>
            <a:ext cx="5994600" cy="7713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Out of state </a:t>
            </a:r>
            <a:r>
              <a:rPr lang="en"/>
              <a:t>reciprocation</a:t>
            </a:r>
            <a:r>
              <a:rPr lang="en"/>
              <a:t> issue - </a:t>
            </a:r>
            <a:endParaRPr/>
          </a:p>
          <a:p>
            <a:pPr indent="0" lvl="0" marL="0" rtl="0" algn="ctr">
              <a:spcBef>
                <a:spcPts val="0"/>
              </a:spcBef>
              <a:spcAft>
                <a:spcPts val="0"/>
              </a:spcAft>
              <a:buNone/>
            </a:pPr>
            <a:r>
              <a:rPr lang="en"/>
              <a:t>Montana &amp; South Dakota</a:t>
            </a:r>
            <a:endParaRPr/>
          </a:p>
        </p:txBody>
      </p:sp>
      <p:sp>
        <p:nvSpPr>
          <p:cNvPr id="346" name="Google Shape;346;p44"/>
          <p:cNvSpPr txBox="1"/>
          <p:nvPr>
            <p:ph idx="1" type="body"/>
          </p:nvPr>
        </p:nvSpPr>
        <p:spPr>
          <a:xfrm>
            <a:off x="311700" y="14572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chemeClr val="dk1"/>
              </a:buClr>
              <a:buSzPts val="2000"/>
              <a:buChar char="●"/>
            </a:pPr>
            <a:r>
              <a:rPr lang="en" sz="2000">
                <a:solidFill>
                  <a:schemeClr val="dk1"/>
                </a:solidFill>
              </a:rPr>
              <a:t>Out of state LLC licensing. What is it?</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Currently not recognized in Wisconsin but case is being heard in the Wisconsin Supreme Court. </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It will potentially impact trail issues related to some larger machines being “road legal” but not trail legal.</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Depending on outcome, what steps to take? </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Policy changes? </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Legislative changes?</a:t>
            </a:r>
            <a:endParaRPr sz="2000">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descr="A picture containing drawing&#10;&#10;Description automatically generated" id="347" name="Google Shape;347;p44"/>
          <p:cNvPicPr preferRelativeResize="0"/>
          <p:nvPr/>
        </p:nvPicPr>
        <p:blipFill rotWithShape="1">
          <a:blip r:embed="rId3">
            <a:alphaModFix/>
          </a:blip>
          <a:srcRect b="0" l="0" r="0" t="0"/>
          <a:stretch/>
        </p:blipFill>
        <p:spPr>
          <a:xfrm>
            <a:off x="73634" y="95721"/>
            <a:ext cx="2872175" cy="112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5"/>
          <p:cNvSpPr txBox="1"/>
          <p:nvPr>
            <p:ph idx="1" type="body"/>
          </p:nvPr>
        </p:nvSpPr>
        <p:spPr>
          <a:xfrm>
            <a:off x="320525" y="1265100"/>
            <a:ext cx="8520600" cy="387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rPr>
              <a:t>AB1133 -</a:t>
            </a:r>
            <a:r>
              <a:rPr lang="en" sz="2000">
                <a:solidFill>
                  <a:schemeClr val="dk1"/>
                </a:solidFill>
              </a:rPr>
              <a:t> Rep. Magnafici </a:t>
            </a:r>
            <a:r>
              <a:rPr lang="en" sz="2000">
                <a:solidFill>
                  <a:schemeClr val="dk1"/>
                </a:solidFill>
              </a:rPr>
              <a:t>introduced</a:t>
            </a:r>
            <a:r>
              <a:rPr lang="en" sz="2000">
                <a:solidFill>
                  <a:schemeClr val="dk1"/>
                </a:solidFill>
              </a:rPr>
              <a:t> but bill is dead until next session. Increased maximum weight from current 3,000 lbs to 3,500 lbs </a:t>
            </a:r>
            <a:endParaRPr sz="2000">
              <a:solidFill>
                <a:schemeClr val="dk1"/>
              </a:solidFill>
            </a:endParaRPr>
          </a:p>
          <a:p>
            <a:pPr indent="-355600" lvl="0" marL="457200" rtl="0" algn="l">
              <a:spcBef>
                <a:spcPts val="1200"/>
              </a:spcBef>
              <a:spcAft>
                <a:spcPts val="0"/>
              </a:spcAft>
              <a:buClr>
                <a:schemeClr val="dk1"/>
              </a:buClr>
              <a:buSzPts val="2000"/>
              <a:buChar char="●"/>
            </a:pPr>
            <a:r>
              <a:rPr lang="en" sz="2000">
                <a:solidFill>
                  <a:schemeClr val="dk1"/>
                </a:solidFill>
              </a:rPr>
              <a:t>WATVA is non-committal without </a:t>
            </a:r>
            <a:r>
              <a:rPr lang="en" sz="2000">
                <a:solidFill>
                  <a:schemeClr val="dk1"/>
                </a:solidFill>
              </a:rPr>
              <a:t>input</a:t>
            </a:r>
            <a:r>
              <a:rPr lang="en" sz="2000">
                <a:solidFill>
                  <a:schemeClr val="dk1"/>
                </a:solidFill>
              </a:rPr>
              <a:t> from program </a:t>
            </a:r>
            <a:r>
              <a:rPr lang="en" sz="2000">
                <a:solidFill>
                  <a:schemeClr val="dk1"/>
                </a:solidFill>
              </a:rPr>
              <a:t>partners</a:t>
            </a:r>
            <a:r>
              <a:rPr lang="en" sz="2000">
                <a:solidFill>
                  <a:schemeClr val="dk1"/>
                </a:solidFill>
              </a:rPr>
              <a:t> &amp; trail clubs</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Last increase was due to different scenarios, hundreds if not thousands of improperly registered machines plus there was no ramification for improper of </a:t>
            </a:r>
            <a:r>
              <a:rPr lang="en" sz="2000">
                <a:solidFill>
                  <a:schemeClr val="dk1"/>
                </a:solidFill>
              </a:rPr>
              <a:t>fraudulent disclosures on application</a:t>
            </a:r>
            <a:r>
              <a:rPr lang="en" sz="2000">
                <a:solidFill>
                  <a:schemeClr val="dk1"/>
                </a:solidFill>
              </a:rPr>
              <a:t>     </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This legislation was </a:t>
            </a:r>
            <a:r>
              <a:rPr lang="en" sz="2000" u="sng">
                <a:solidFill>
                  <a:schemeClr val="dk1"/>
                </a:solidFill>
              </a:rPr>
              <a:t>NOT</a:t>
            </a:r>
            <a:r>
              <a:rPr lang="en" sz="2000">
                <a:solidFill>
                  <a:schemeClr val="dk1"/>
                </a:solidFill>
              </a:rPr>
              <a:t> brought forward by WATVA but we will be asked our opinion if/when brought forward again </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Oppose, support or </a:t>
            </a:r>
            <a:r>
              <a:rPr lang="en" sz="2000">
                <a:solidFill>
                  <a:schemeClr val="dk1"/>
                </a:solidFill>
              </a:rPr>
              <a:t>neutral</a:t>
            </a:r>
            <a:r>
              <a:rPr lang="en" sz="2000">
                <a:solidFill>
                  <a:schemeClr val="dk1"/>
                </a:solidFill>
              </a:rPr>
              <a:t>? Requesting program partner insights</a:t>
            </a:r>
            <a:endParaRPr sz="2000">
              <a:solidFill>
                <a:schemeClr val="dk1"/>
              </a:solidFill>
            </a:endParaRPr>
          </a:p>
          <a:p>
            <a:pPr indent="0" lvl="0" marL="0" rtl="0" algn="l">
              <a:spcBef>
                <a:spcPts val="1200"/>
              </a:spcBef>
              <a:spcAft>
                <a:spcPts val="0"/>
              </a:spcAft>
              <a:buNone/>
            </a:pPr>
            <a:r>
              <a:t/>
            </a:r>
            <a:endParaRPr sz="2000">
              <a:solidFill>
                <a:schemeClr val="dk1"/>
              </a:solidFill>
            </a:endParaRPr>
          </a:p>
          <a:p>
            <a:pPr indent="0" lvl="0" marL="0" rtl="0" algn="l">
              <a:spcBef>
                <a:spcPts val="1200"/>
              </a:spcBef>
              <a:spcAft>
                <a:spcPts val="0"/>
              </a:spcAft>
              <a:buNone/>
            </a:pPr>
            <a:r>
              <a:rPr lang="en" sz="2000">
                <a:solidFill>
                  <a:schemeClr val="dk1"/>
                </a:solidFill>
              </a:rPr>
              <a:t> </a:t>
            </a:r>
            <a:endParaRPr sz="2000">
              <a:solidFill>
                <a:schemeClr val="dk1"/>
              </a:solidFill>
            </a:endParaRPr>
          </a:p>
          <a:p>
            <a:pPr indent="0" lvl="0" marL="0" rtl="0" algn="l">
              <a:spcBef>
                <a:spcPts val="1200"/>
              </a:spcBef>
              <a:spcAft>
                <a:spcPts val="1200"/>
              </a:spcAft>
              <a:buNone/>
            </a:pPr>
            <a:r>
              <a:t/>
            </a:r>
            <a:endParaRPr sz="2000">
              <a:solidFill>
                <a:schemeClr val="dk1"/>
              </a:solidFill>
            </a:endParaRPr>
          </a:p>
        </p:txBody>
      </p:sp>
      <p:sp>
        <p:nvSpPr>
          <p:cNvPr descr="Blue rectangle" id="353" name="Google Shape;353;p45"/>
          <p:cNvSpPr/>
          <p:nvPr/>
        </p:nvSpPr>
        <p:spPr>
          <a:xfrm>
            <a:off x="73625" y="955975"/>
            <a:ext cx="9014404" cy="61741"/>
          </a:xfrm>
          <a:custGeom>
            <a:rect b="b" l="l" r="r" t="t"/>
            <a:pathLst>
              <a:path extrusionOk="0" h="3528060" w="6689725">
                <a:moveTo>
                  <a:pt x="0" y="3527996"/>
                </a:moveTo>
                <a:lnTo>
                  <a:pt x="6689648" y="3527996"/>
                </a:lnTo>
                <a:lnTo>
                  <a:pt x="6689648" y="0"/>
                </a:lnTo>
                <a:lnTo>
                  <a:pt x="0" y="0"/>
                </a:lnTo>
                <a:lnTo>
                  <a:pt x="0" y="3527996"/>
                </a:lnTo>
                <a:close/>
              </a:path>
            </a:pathLst>
          </a:custGeom>
          <a:solidFill>
            <a:srgbClr val="004D7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54" name="Google Shape;354;p45"/>
          <p:cNvSpPr txBox="1"/>
          <p:nvPr>
            <p:ph type="title"/>
          </p:nvPr>
        </p:nvSpPr>
        <p:spPr>
          <a:xfrm>
            <a:off x="3093475" y="406300"/>
            <a:ext cx="5994600" cy="5496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Polaris XD1500 Crew others?</a:t>
            </a:r>
            <a:endParaRPr/>
          </a:p>
        </p:txBody>
      </p:sp>
      <p:pic>
        <p:nvPicPr>
          <p:cNvPr descr="A picture containing drawing&#10;&#10;Description automatically generated" id="355" name="Google Shape;355;p45"/>
          <p:cNvPicPr preferRelativeResize="0"/>
          <p:nvPr/>
        </p:nvPicPr>
        <p:blipFill rotWithShape="1">
          <a:blip r:embed="rId3">
            <a:alphaModFix/>
          </a:blip>
          <a:srcRect b="0" l="0" r="0" t="0"/>
          <a:stretch/>
        </p:blipFill>
        <p:spPr>
          <a:xfrm>
            <a:off x="73634" y="95721"/>
            <a:ext cx="2872175" cy="112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2">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6"/>
          <p:cNvSpPr txBox="1"/>
          <p:nvPr>
            <p:ph idx="1" type="body"/>
          </p:nvPr>
        </p:nvSpPr>
        <p:spPr>
          <a:xfrm>
            <a:off x="311700" y="1152475"/>
            <a:ext cx="8520600" cy="3787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Update the careless operation of an ATV or UTV</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Allow ATVs and UTVs to cross a bridge of any length</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Eliminate the 35 miles per hour restriction for a highway (</a:t>
            </a:r>
            <a:r>
              <a:rPr lang="en">
                <a:solidFill>
                  <a:schemeClr val="dk1"/>
                </a:solidFill>
              </a:rPr>
              <a:t>qualifier</a:t>
            </a:r>
            <a:r>
              <a:rPr lang="en">
                <a:solidFill>
                  <a:schemeClr val="dk1"/>
                </a:solidFill>
              </a:rPr>
              <a: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Allow operation of an ATV and UTV on any roadway if the operation is for emergency purposes during a declared emergency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Expand the definition of “authorized emergency vehicle”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Create the definitions for off-road patrol vehicles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Revises the Department of Transportation (DOT) Highway Maintenance Manual (HMM) to remove the restriction from using short segments of state trunk highways to connect ATV routes or trails to businesses along the highway.</a:t>
            </a:r>
            <a:endParaRPr>
              <a:solidFill>
                <a:schemeClr val="dk1"/>
              </a:solidFill>
            </a:endParaRPr>
          </a:p>
        </p:txBody>
      </p:sp>
      <p:sp>
        <p:nvSpPr>
          <p:cNvPr descr="Blue rectangle" id="361" name="Google Shape;361;p46"/>
          <p:cNvSpPr/>
          <p:nvPr/>
        </p:nvSpPr>
        <p:spPr>
          <a:xfrm>
            <a:off x="73625" y="955975"/>
            <a:ext cx="9014404" cy="61741"/>
          </a:xfrm>
          <a:custGeom>
            <a:rect b="b" l="l" r="r" t="t"/>
            <a:pathLst>
              <a:path extrusionOk="0" h="3528060" w="6689725">
                <a:moveTo>
                  <a:pt x="0" y="3527996"/>
                </a:moveTo>
                <a:lnTo>
                  <a:pt x="6689648" y="3527996"/>
                </a:lnTo>
                <a:lnTo>
                  <a:pt x="6689648" y="0"/>
                </a:lnTo>
                <a:lnTo>
                  <a:pt x="0" y="0"/>
                </a:lnTo>
                <a:lnTo>
                  <a:pt x="0" y="3527996"/>
                </a:lnTo>
                <a:close/>
              </a:path>
            </a:pathLst>
          </a:custGeom>
          <a:solidFill>
            <a:srgbClr val="004D7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2" name="Google Shape;362;p46"/>
          <p:cNvSpPr txBox="1"/>
          <p:nvPr>
            <p:ph type="title"/>
          </p:nvPr>
        </p:nvSpPr>
        <p:spPr>
          <a:xfrm>
            <a:off x="3093475" y="406300"/>
            <a:ext cx="5994600" cy="5496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Omnibus Legislation - SB 959 </a:t>
            </a:r>
            <a:endParaRPr/>
          </a:p>
        </p:txBody>
      </p:sp>
      <p:pic>
        <p:nvPicPr>
          <p:cNvPr descr="A picture containing drawing&#10;&#10;Description automatically generated" id="363" name="Google Shape;363;p46"/>
          <p:cNvPicPr preferRelativeResize="0"/>
          <p:nvPr/>
        </p:nvPicPr>
        <p:blipFill rotWithShape="1">
          <a:blip r:embed="rId3">
            <a:alphaModFix/>
          </a:blip>
          <a:srcRect b="0" l="0" r="0" t="0"/>
          <a:stretch/>
        </p:blipFill>
        <p:spPr>
          <a:xfrm>
            <a:off x="73634" y="95721"/>
            <a:ext cx="2872175" cy="112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7"/>
          <p:cNvSpPr txBox="1"/>
          <p:nvPr>
            <p:ph idx="1" type="body"/>
          </p:nvPr>
        </p:nvSpPr>
        <p:spPr>
          <a:xfrm>
            <a:off x="311700" y="1329750"/>
            <a:ext cx="8520600" cy="3813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Senate Bill 262 authored by Senator Jacque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AB 260 authored by Representative Mursau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Assigned to Senate Judiciary and Public Safety Committee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Public hearing held on 8/22/23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Had 22 total lawmakers sign on to </a:t>
            </a:r>
            <a:r>
              <a:rPr lang="en">
                <a:solidFill>
                  <a:schemeClr val="dk1"/>
                </a:solidFill>
              </a:rPr>
              <a:t>sponsor</a:t>
            </a:r>
            <a:r>
              <a:rPr lang="en">
                <a:solidFill>
                  <a:schemeClr val="dk1"/>
                </a:solidFill>
              </a:rPr>
              <a:t> or co-sponsor</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Supported by the Tavern </a:t>
            </a:r>
            <a:r>
              <a:rPr lang="en">
                <a:solidFill>
                  <a:schemeClr val="dk1"/>
                </a:solidFill>
              </a:rPr>
              <a:t>League</a:t>
            </a:r>
            <a:r>
              <a:rPr lang="en">
                <a:solidFill>
                  <a:schemeClr val="dk1"/>
                </a:solidFill>
              </a:rPr>
              <a:t> of Wisconsin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Committee chair advised us he did not have enough votes to get it out of the committee without </a:t>
            </a:r>
            <a:r>
              <a:rPr lang="en">
                <a:solidFill>
                  <a:schemeClr val="dk1"/>
                </a:solidFill>
              </a:rPr>
              <a:t>officially</a:t>
            </a:r>
            <a:r>
              <a:rPr lang="en">
                <a:solidFill>
                  <a:schemeClr val="dk1"/>
                </a:solidFill>
              </a:rPr>
              <a:t> calling for a vote, effectively killing this bill</a:t>
            </a:r>
            <a:endParaRPr>
              <a:solidFill>
                <a:schemeClr val="dk1"/>
              </a:solidFill>
            </a:endParaRPr>
          </a:p>
        </p:txBody>
      </p:sp>
      <p:sp>
        <p:nvSpPr>
          <p:cNvPr descr="Blue rectangle" id="369" name="Google Shape;369;p47"/>
          <p:cNvSpPr/>
          <p:nvPr/>
        </p:nvSpPr>
        <p:spPr>
          <a:xfrm>
            <a:off x="73625" y="955975"/>
            <a:ext cx="9014404" cy="61741"/>
          </a:xfrm>
          <a:custGeom>
            <a:rect b="b" l="l" r="r" t="t"/>
            <a:pathLst>
              <a:path extrusionOk="0" h="3528060" w="6689725">
                <a:moveTo>
                  <a:pt x="0" y="3527996"/>
                </a:moveTo>
                <a:lnTo>
                  <a:pt x="6689648" y="3527996"/>
                </a:lnTo>
                <a:lnTo>
                  <a:pt x="6689648" y="0"/>
                </a:lnTo>
                <a:lnTo>
                  <a:pt x="0" y="0"/>
                </a:lnTo>
                <a:lnTo>
                  <a:pt x="0" y="3527996"/>
                </a:lnTo>
                <a:close/>
              </a:path>
            </a:pathLst>
          </a:custGeom>
          <a:solidFill>
            <a:srgbClr val="004D7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70" name="Google Shape;370;p47"/>
          <p:cNvSpPr txBox="1"/>
          <p:nvPr>
            <p:ph type="title"/>
          </p:nvPr>
        </p:nvSpPr>
        <p:spPr>
          <a:xfrm>
            <a:off x="3093475" y="212400"/>
            <a:ext cx="5994600" cy="65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520"/>
              <a:t>Open Intox</a:t>
            </a:r>
            <a:r>
              <a:rPr lang="en" sz="2520"/>
              <a:t> </a:t>
            </a:r>
            <a:endParaRPr sz="2520"/>
          </a:p>
        </p:txBody>
      </p:sp>
      <p:pic>
        <p:nvPicPr>
          <p:cNvPr descr="A picture containing drawing&#10;&#10;Description automatically generated" id="371" name="Google Shape;371;p47"/>
          <p:cNvPicPr preferRelativeResize="0"/>
          <p:nvPr/>
        </p:nvPicPr>
        <p:blipFill rotWithShape="1">
          <a:blip r:embed="rId3">
            <a:alphaModFix/>
          </a:blip>
          <a:srcRect b="0" l="0" r="0" t="0"/>
          <a:stretch/>
        </p:blipFill>
        <p:spPr>
          <a:xfrm>
            <a:off x="73634" y="95721"/>
            <a:ext cx="2872175" cy="112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8"/>
          <p:cNvSpPr txBox="1"/>
          <p:nvPr>
            <p:ph idx="1" type="body"/>
          </p:nvPr>
        </p:nvSpPr>
        <p:spPr>
          <a:xfrm>
            <a:off x="311700" y="1329750"/>
            <a:ext cx="8520600" cy="3813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Open Managed Forest Lands w/roads &amp; trails must permit public access for certain vehicles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Requires WISDOT to administer a new MFL road repair grant program</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Damage only, not improvements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New appropriation listed as 20.395(1)(mr)</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Bill had a public hearing but ran out of time to get through the process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Sponsor advises us they are unsure if they will bring it back next session but if they do, adjustments and changes will be made </a:t>
            </a:r>
            <a:endParaRPr>
              <a:solidFill>
                <a:schemeClr val="dk1"/>
              </a:solidFill>
            </a:endParaRPr>
          </a:p>
        </p:txBody>
      </p:sp>
      <p:sp>
        <p:nvSpPr>
          <p:cNvPr descr="Blue rectangle" id="377" name="Google Shape;377;p48"/>
          <p:cNvSpPr/>
          <p:nvPr/>
        </p:nvSpPr>
        <p:spPr>
          <a:xfrm>
            <a:off x="73625" y="955975"/>
            <a:ext cx="9014404" cy="61741"/>
          </a:xfrm>
          <a:custGeom>
            <a:rect b="b" l="l" r="r" t="t"/>
            <a:pathLst>
              <a:path extrusionOk="0" h="3528060" w="6689725">
                <a:moveTo>
                  <a:pt x="0" y="3527996"/>
                </a:moveTo>
                <a:lnTo>
                  <a:pt x="6689648" y="3527996"/>
                </a:lnTo>
                <a:lnTo>
                  <a:pt x="6689648" y="0"/>
                </a:lnTo>
                <a:lnTo>
                  <a:pt x="0" y="0"/>
                </a:lnTo>
                <a:lnTo>
                  <a:pt x="0" y="3527996"/>
                </a:lnTo>
                <a:close/>
              </a:path>
            </a:pathLst>
          </a:custGeom>
          <a:solidFill>
            <a:srgbClr val="004D7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78" name="Google Shape;378;p48"/>
          <p:cNvSpPr txBox="1"/>
          <p:nvPr>
            <p:ph type="title"/>
          </p:nvPr>
        </p:nvSpPr>
        <p:spPr>
          <a:xfrm>
            <a:off x="3093475" y="212400"/>
            <a:ext cx="5994600" cy="65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520"/>
              <a:t>SB 999 MFL Bill - Sen. Felzkowski &amp; Rep. Green </a:t>
            </a:r>
            <a:endParaRPr sz="2520"/>
          </a:p>
        </p:txBody>
      </p:sp>
      <p:pic>
        <p:nvPicPr>
          <p:cNvPr descr="A picture containing drawing&#10;&#10;Description automatically generated" id="379" name="Google Shape;379;p48"/>
          <p:cNvPicPr preferRelativeResize="0"/>
          <p:nvPr/>
        </p:nvPicPr>
        <p:blipFill rotWithShape="1">
          <a:blip r:embed="rId3">
            <a:alphaModFix/>
          </a:blip>
          <a:srcRect b="0" l="0" r="0" t="0"/>
          <a:stretch/>
        </p:blipFill>
        <p:spPr>
          <a:xfrm>
            <a:off x="73634" y="95721"/>
            <a:ext cx="2872175" cy="112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6">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9"/>
          <p:cNvSpPr txBox="1"/>
          <p:nvPr>
            <p:ph idx="1" type="body"/>
          </p:nvPr>
        </p:nvSpPr>
        <p:spPr>
          <a:xfrm>
            <a:off x="311700" y="1274325"/>
            <a:ext cx="8520600" cy="3869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AutoNum type="arabicPeriod"/>
            </a:pPr>
            <a:r>
              <a:rPr lang="en">
                <a:solidFill>
                  <a:schemeClr val="dk1"/>
                </a:solidFill>
              </a:rPr>
              <a:t>2007 Act 209:</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Created a UTV (Light Utility Vehicle) Pilot Test program that was conducted for several years.</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2009 Act 20:</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Extended UTV (Light Utility Vehicle) Pilot Program</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2011 Act 208:</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Provided permanent registration and updated regulations for UTVs.</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Introduced major changes, including defining a UTV, aligning UTVs with ATV laws, requiring operators to be at least 16 years old and have ATV Safety Certification, registration categories, new non-resident 5-day ATV/UTV trail pass, late registration renewal fee, funding for ATV trails allowing UTVs, rear license plate, registration free weekend, expiration date of registrations, tampering of odometers.</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2013 Act 15:</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Youth safety bill/grandparents bill relating to age restrictions, safety certificates, and speed reductions regarding the operation of an ATV.</a:t>
            </a:r>
            <a:endParaRPr>
              <a:solidFill>
                <a:schemeClr val="dk1"/>
              </a:solidFill>
            </a:endParaRPr>
          </a:p>
        </p:txBody>
      </p:sp>
      <p:sp>
        <p:nvSpPr>
          <p:cNvPr descr="Blue rectangle" id="385" name="Google Shape;385;p49"/>
          <p:cNvSpPr/>
          <p:nvPr/>
        </p:nvSpPr>
        <p:spPr>
          <a:xfrm>
            <a:off x="73625" y="955975"/>
            <a:ext cx="9014404" cy="61741"/>
          </a:xfrm>
          <a:custGeom>
            <a:rect b="b" l="l" r="r" t="t"/>
            <a:pathLst>
              <a:path extrusionOk="0" h="3528060" w="6689725">
                <a:moveTo>
                  <a:pt x="0" y="3527996"/>
                </a:moveTo>
                <a:lnTo>
                  <a:pt x="6689648" y="3527996"/>
                </a:lnTo>
                <a:lnTo>
                  <a:pt x="6689648" y="0"/>
                </a:lnTo>
                <a:lnTo>
                  <a:pt x="0" y="0"/>
                </a:lnTo>
                <a:lnTo>
                  <a:pt x="0" y="3527996"/>
                </a:lnTo>
                <a:close/>
              </a:path>
            </a:pathLst>
          </a:custGeom>
          <a:solidFill>
            <a:srgbClr val="004D7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86" name="Google Shape;386;p49"/>
          <p:cNvSpPr txBox="1"/>
          <p:nvPr>
            <p:ph type="title"/>
          </p:nvPr>
        </p:nvSpPr>
        <p:spPr>
          <a:xfrm>
            <a:off x="3093475" y="212400"/>
            <a:ext cx="5994600" cy="65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520"/>
              <a:t>Legislative Accomplishments - History</a:t>
            </a:r>
            <a:r>
              <a:rPr lang="en" sz="2520"/>
              <a:t> </a:t>
            </a:r>
            <a:endParaRPr sz="2520"/>
          </a:p>
        </p:txBody>
      </p:sp>
      <p:pic>
        <p:nvPicPr>
          <p:cNvPr descr="A picture containing drawing&#10;&#10;Description automatically generated" id="387" name="Google Shape;387;p49"/>
          <p:cNvPicPr preferRelativeResize="0"/>
          <p:nvPr/>
        </p:nvPicPr>
        <p:blipFill rotWithShape="1">
          <a:blip r:embed="rId3">
            <a:alphaModFix/>
          </a:blip>
          <a:srcRect b="0" l="0" r="0" t="0"/>
          <a:stretch/>
        </p:blipFill>
        <p:spPr>
          <a:xfrm>
            <a:off x="73634" y="95721"/>
            <a:ext cx="2872175" cy="112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0"/>
          <p:cNvSpPr txBox="1"/>
          <p:nvPr>
            <p:ph idx="1" type="body"/>
          </p:nvPr>
        </p:nvSpPr>
        <p:spPr>
          <a:xfrm>
            <a:off x="311700" y="1274325"/>
            <a:ext cx="8520600" cy="3869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AutoNum type="arabicPeriod" startAt="4"/>
            </a:pPr>
            <a:r>
              <a:rPr lang="en">
                <a:solidFill>
                  <a:schemeClr val="dk1"/>
                </a:solidFill>
              </a:rPr>
              <a:t>2013 Act 16:</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Created Governors ORV Council.</a:t>
            </a:r>
            <a:endParaRPr>
              <a:solidFill>
                <a:schemeClr val="dk1"/>
              </a:solidFill>
            </a:endParaRPr>
          </a:p>
          <a:p>
            <a:pPr indent="-342900" lvl="0" marL="457200" rtl="0" algn="l">
              <a:spcBef>
                <a:spcPts val="0"/>
              </a:spcBef>
              <a:spcAft>
                <a:spcPts val="0"/>
              </a:spcAft>
              <a:buClr>
                <a:schemeClr val="dk1"/>
              </a:buClr>
              <a:buSzPts val="1800"/>
              <a:buAutoNum type="arabicPeriod" startAt="4"/>
            </a:pPr>
            <a:r>
              <a:rPr lang="en">
                <a:solidFill>
                  <a:schemeClr val="dk1"/>
                </a:solidFill>
              </a:rPr>
              <a:t>2013 Act 316:</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Allowed the operation of an ATV or UTV on the roadway or shoulder of a highway for the purpose of crossing a bridge, even if the roadway is officially closed to ATV or UTV traffic.</a:t>
            </a:r>
            <a:endParaRPr>
              <a:solidFill>
                <a:schemeClr val="dk1"/>
              </a:solidFill>
            </a:endParaRPr>
          </a:p>
          <a:p>
            <a:pPr indent="-342900" lvl="0" marL="457200" rtl="0" algn="l">
              <a:spcBef>
                <a:spcPts val="0"/>
              </a:spcBef>
              <a:spcAft>
                <a:spcPts val="0"/>
              </a:spcAft>
              <a:buClr>
                <a:schemeClr val="dk1"/>
              </a:buClr>
              <a:buSzPts val="1800"/>
              <a:buAutoNum type="arabicPeriod" startAt="4"/>
            </a:pPr>
            <a:r>
              <a:rPr lang="en">
                <a:solidFill>
                  <a:schemeClr val="dk1"/>
                </a:solidFill>
              </a:rPr>
              <a:t>2017 Act 87:</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Authorized cities, villages, or towns to enact ordinances allowing the operation of all−terrain vehicles and utility terrain vehicles on specific highways with speed limits of 35 mph or less within their territorial boundaries.</a:t>
            </a:r>
            <a:endParaRPr>
              <a:solidFill>
                <a:schemeClr val="dk1"/>
              </a:solidFill>
            </a:endParaRPr>
          </a:p>
          <a:p>
            <a:pPr indent="-342900" lvl="0" marL="457200" rtl="0" algn="l">
              <a:spcBef>
                <a:spcPts val="0"/>
              </a:spcBef>
              <a:spcAft>
                <a:spcPts val="0"/>
              </a:spcAft>
              <a:buClr>
                <a:schemeClr val="dk1"/>
              </a:buClr>
              <a:buSzPts val="1800"/>
              <a:buAutoNum type="arabicPeriod" startAt="4"/>
            </a:pPr>
            <a:r>
              <a:rPr lang="en">
                <a:solidFill>
                  <a:schemeClr val="dk1"/>
                </a:solidFill>
              </a:rPr>
              <a:t>2017 Act 193:</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Provided guidelines for political subdivisions to designate ATV routes, erect signs, and allowed the designation of all highways within territorial boundaries as ATV routes.</a:t>
            </a:r>
            <a:endParaRPr>
              <a:solidFill>
                <a:schemeClr val="dk1"/>
              </a:solidFill>
            </a:endParaRPr>
          </a:p>
        </p:txBody>
      </p:sp>
      <p:sp>
        <p:nvSpPr>
          <p:cNvPr descr="Blue rectangle" id="393" name="Google Shape;393;p50"/>
          <p:cNvSpPr/>
          <p:nvPr/>
        </p:nvSpPr>
        <p:spPr>
          <a:xfrm>
            <a:off x="73625" y="955975"/>
            <a:ext cx="9014404" cy="61741"/>
          </a:xfrm>
          <a:custGeom>
            <a:rect b="b" l="l" r="r" t="t"/>
            <a:pathLst>
              <a:path extrusionOk="0" h="3528060" w="6689725">
                <a:moveTo>
                  <a:pt x="0" y="3527996"/>
                </a:moveTo>
                <a:lnTo>
                  <a:pt x="6689648" y="3527996"/>
                </a:lnTo>
                <a:lnTo>
                  <a:pt x="6689648" y="0"/>
                </a:lnTo>
                <a:lnTo>
                  <a:pt x="0" y="0"/>
                </a:lnTo>
                <a:lnTo>
                  <a:pt x="0" y="3527996"/>
                </a:lnTo>
                <a:close/>
              </a:path>
            </a:pathLst>
          </a:custGeom>
          <a:solidFill>
            <a:srgbClr val="004D7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94" name="Google Shape;394;p50"/>
          <p:cNvSpPr txBox="1"/>
          <p:nvPr>
            <p:ph type="title"/>
          </p:nvPr>
        </p:nvSpPr>
        <p:spPr>
          <a:xfrm>
            <a:off x="3093475" y="212400"/>
            <a:ext cx="5994600" cy="65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520"/>
              <a:t>Legislative Accomplishments - History </a:t>
            </a:r>
            <a:endParaRPr sz="2520"/>
          </a:p>
        </p:txBody>
      </p:sp>
      <p:pic>
        <p:nvPicPr>
          <p:cNvPr descr="A picture containing drawing&#10;&#10;Description automatically generated" id="395" name="Google Shape;395;p50"/>
          <p:cNvPicPr preferRelativeResize="0"/>
          <p:nvPr/>
        </p:nvPicPr>
        <p:blipFill rotWithShape="1">
          <a:blip r:embed="rId3">
            <a:alphaModFix/>
          </a:blip>
          <a:srcRect b="0" l="0" r="0" t="0"/>
          <a:stretch/>
        </p:blipFill>
        <p:spPr>
          <a:xfrm>
            <a:off x="73634" y="95721"/>
            <a:ext cx="2872175" cy="112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2">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1"/>
          <p:cNvSpPr txBox="1"/>
          <p:nvPr>
            <p:ph idx="1" type="body"/>
          </p:nvPr>
        </p:nvSpPr>
        <p:spPr>
          <a:xfrm>
            <a:off x="311700" y="1274325"/>
            <a:ext cx="8520600" cy="3869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AutoNum type="arabicPeriod" startAt="8"/>
            </a:pPr>
            <a:r>
              <a:rPr lang="en">
                <a:solidFill>
                  <a:schemeClr val="dk1"/>
                </a:solidFill>
              </a:rPr>
              <a:t>2017 State Budget:</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Reinstated the Safety Enhancement Program – Trail Patrol Ambassador program.</a:t>
            </a:r>
            <a:endParaRPr>
              <a:solidFill>
                <a:schemeClr val="dk1"/>
              </a:solidFill>
            </a:endParaRPr>
          </a:p>
          <a:p>
            <a:pPr indent="-342900" lvl="0" marL="457200" rtl="0" algn="l">
              <a:spcBef>
                <a:spcPts val="0"/>
              </a:spcBef>
              <a:spcAft>
                <a:spcPts val="0"/>
              </a:spcAft>
              <a:buClr>
                <a:schemeClr val="dk1"/>
              </a:buClr>
              <a:buSzPts val="1800"/>
              <a:buAutoNum type="arabicPeriod" startAt="8"/>
            </a:pPr>
            <a:r>
              <a:rPr lang="en">
                <a:solidFill>
                  <a:schemeClr val="dk1"/>
                </a:solidFill>
              </a:rPr>
              <a:t>2019 Act 183:</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Eliminated the requirement for low-pressure or non-pneumatic tires on ATVs and UTVs.</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Provided a measurement method for the width of an ATV or UTV</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Introduced various modifications and exemptions related to registration, auxiliary lighting, dimming high beams for oncoming vehicles, operation during emergencies, acquisition of communications equipment, compliance with stop signs or other regulatory signs, and safety information sign funding for nonprofit organizations.</a:t>
            </a:r>
            <a:endParaRPr>
              <a:solidFill>
                <a:schemeClr val="dk1"/>
              </a:solidFill>
            </a:endParaRPr>
          </a:p>
          <a:p>
            <a:pPr indent="-342900" lvl="0" marL="457200" rtl="0" algn="l">
              <a:spcBef>
                <a:spcPts val="0"/>
              </a:spcBef>
              <a:spcAft>
                <a:spcPts val="0"/>
              </a:spcAft>
              <a:buClr>
                <a:schemeClr val="dk1"/>
              </a:buClr>
              <a:buSzPts val="1800"/>
              <a:buAutoNum type="arabicPeriod" startAt="8"/>
            </a:pPr>
            <a:r>
              <a:rPr lang="en">
                <a:solidFill>
                  <a:schemeClr val="dk1"/>
                </a:solidFill>
              </a:rPr>
              <a:t>2021 Act 70:</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Increased weight definition for UTVs to 3,000 lbs.</a:t>
            </a:r>
            <a:endParaRPr>
              <a:solidFill>
                <a:schemeClr val="dk1"/>
              </a:solidFill>
            </a:endParaRPr>
          </a:p>
        </p:txBody>
      </p:sp>
      <p:sp>
        <p:nvSpPr>
          <p:cNvPr descr="Blue rectangle" id="401" name="Google Shape;401;p51"/>
          <p:cNvSpPr/>
          <p:nvPr/>
        </p:nvSpPr>
        <p:spPr>
          <a:xfrm>
            <a:off x="73625" y="955975"/>
            <a:ext cx="9014404" cy="61741"/>
          </a:xfrm>
          <a:custGeom>
            <a:rect b="b" l="l" r="r" t="t"/>
            <a:pathLst>
              <a:path extrusionOk="0" h="3528060" w="6689725">
                <a:moveTo>
                  <a:pt x="0" y="3527996"/>
                </a:moveTo>
                <a:lnTo>
                  <a:pt x="6689648" y="3527996"/>
                </a:lnTo>
                <a:lnTo>
                  <a:pt x="6689648" y="0"/>
                </a:lnTo>
                <a:lnTo>
                  <a:pt x="0" y="0"/>
                </a:lnTo>
                <a:lnTo>
                  <a:pt x="0" y="3527996"/>
                </a:lnTo>
                <a:close/>
              </a:path>
            </a:pathLst>
          </a:custGeom>
          <a:solidFill>
            <a:srgbClr val="004D7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02" name="Google Shape;402;p51"/>
          <p:cNvSpPr txBox="1"/>
          <p:nvPr>
            <p:ph type="title"/>
          </p:nvPr>
        </p:nvSpPr>
        <p:spPr>
          <a:xfrm>
            <a:off x="3093475" y="212400"/>
            <a:ext cx="5994600" cy="65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520"/>
              <a:t>Legislative Accomplishments - History </a:t>
            </a:r>
            <a:endParaRPr sz="2520"/>
          </a:p>
        </p:txBody>
      </p:sp>
      <p:pic>
        <p:nvPicPr>
          <p:cNvPr descr="A picture containing drawing&#10;&#10;Description automatically generated" id="403" name="Google Shape;403;p51"/>
          <p:cNvPicPr preferRelativeResize="0"/>
          <p:nvPr/>
        </p:nvPicPr>
        <p:blipFill rotWithShape="1">
          <a:blip r:embed="rId3">
            <a:alphaModFix/>
          </a:blip>
          <a:srcRect b="0" l="0" r="0" t="0"/>
          <a:stretch/>
        </p:blipFill>
        <p:spPr>
          <a:xfrm>
            <a:off x="73634" y="95721"/>
            <a:ext cx="2872175" cy="112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16"/>
          <p:cNvPicPr preferRelativeResize="0"/>
          <p:nvPr/>
        </p:nvPicPr>
        <p:blipFill>
          <a:blip r:embed="rId3">
            <a:alphaModFix/>
          </a:blip>
          <a:stretch>
            <a:fillRect/>
          </a:stretch>
        </p:blipFill>
        <p:spPr>
          <a:xfrm>
            <a:off x="152400" y="152400"/>
            <a:ext cx="8839204" cy="4087269"/>
          </a:xfrm>
          <a:prstGeom prst="rect">
            <a:avLst/>
          </a:prstGeom>
          <a:noFill/>
          <a:ln>
            <a:noFill/>
          </a:ln>
        </p:spPr>
      </p:pic>
      <p:sp>
        <p:nvSpPr>
          <p:cNvPr id="81" name="Google Shape;81;p16"/>
          <p:cNvSpPr/>
          <p:nvPr/>
        </p:nvSpPr>
        <p:spPr>
          <a:xfrm>
            <a:off x="2790525" y="1870108"/>
            <a:ext cx="1847400" cy="1298100"/>
          </a:xfrm>
          <a:prstGeom prst="ellipse">
            <a:avLst/>
          </a:prstGeom>
          <a:noFill/>
          <a:ln cap="flat" cmpd="sng" w="9525">
            <a:solidFill>
              <a:srgbClr val="004D7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2"/>
          <p:cNvSpPr txBox="1"/>
          <p:nvPr>
            <p:ph idx="1" type="body"/>
          </p:nvPr>
        </p:nvSpPr>
        <p:spPr>
          <a:xfrm>
            <a:off x="311700" y="1274325"/>
            <a:ext cx="8520600" cy="3869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AutoNum type="arabicPeriod" startAt="11"/>
            </a:pPr>
            <a:r>
              <a:rPr lang="en">
                <a:solidFill>
                  <a:schemeClr val="dk1"/>
                </a:solidFill>
              </a:rPr>
              <a:t>2021 Act 103:</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Eliminated the 40’ rule requiring the need for a light barrier during nighttime travel.</a:t>
            </a:r>
            <a:endParaRPr>
              <a:solidFill>
                <a:schemeClr val="dk1"/>
              </a:solidFill>
            </a:endParaRPr>
          </a:p>
          <a:p>
            <a:pPr indent="-342900" lvl="0" marL="457200" rtl="0" algn="l">
              <a:spcBef>
                <a:spcPts val="0"/>
              </a:spcBef>
              <a:spcAft>
                <a:spcPts val="0"/>
              </a:spcAft>
              <a:buClr>
                <a:schemeClr val="dk1"/>
              </a:buClr>
              <a:buSzPts val="1800"/>
              <a:buAutoNum type="arabicPeriod" startAt="11"/>
            </a:pPr>
            <a:r>
              <a:rPr lang="en">
                <a:solidFill>
                  <a:schemeClr val="dk1"/>
                </a:solidFill>
              </a:rPr>
              <a:t>2021 Act 164:</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Local authorities may designate highways as ATV routes, with the ability to post specific speed limits for ATVs and UTVs.</a:t>
            </a:r>
            <a:endParaRPr>
              <a:solidFill>
                <a:schemeClr val="dk1"/>
              </a:solidFill>
            </a:endParaRPr>
          </a:p>
          <a:p>
            <a:pPr indent="-342900" lvl="0" marL="457200" rtl="0" algn="l">
              <a:spcBef>
                <a:spcPts val="0"/>
              </a:spcBef>
              <a:spcAft>
                <a:spcPts val="0"/>
              </a:spcAft>
              <a:buClr>
                <a:schemeClr val="dk1"/>
              </a:buClr>
              <a:buSzPts val="1800"/>
              <a:buAutoNum type="arabicPeriod" startAt="11"/>
            </a:pPr>
            <a:r>
              <a:rPr lang="en">
                <a:solidFill>
                  <a:schemeClr val="dk1"/>
                </a:solidFill>
              </a:rPr>
              <a:t>2021 Act 176:</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Combined six DNR ATV and UTV appropriations into three, streamlining funding.</a:t>
            </a:r>
            <a:endParaRPr>
              <a:solidFill>
                <a:schemeClr val="dk1"/>
              </a:solidFill>
            </a:endParaRPr>
          </a:p>
          <a:p>
            <a:pPr indent="-342900" lvl="0" marL="457200" rtl="0" algn="l">
              <a:spcBef>
                <a:spcPts val="0"/>
              </a:spcBef>
              <a:spcAft>
                <a:spcPts val="0"/>
              </a:spcAft>
              <a:buClr>
                <a:schemeClr val="dk1"/>
              </a:buClr>
              <a:buSzPts val="1800"/>
              <a:buAutoNum type="arabicPeriod" startAt="11"/>
            </a:pPr>
            <a:r>
              <a:rPr lang="en">
                <a:solidFill>
                  <a:schemeClr val="dk1"/>
                </a:solidFill>
              </a:rPr>
              <a:t>2023 Act 67:</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Moved mapping app and communications for TPA program from ORV council to DNR LE budget with a yearly appropriation.</a:t>
            </a:r>
            <a:endParaRPr>
              <a:solidFill>
                <a:schemeClr val="dk1"/>
              </a:solidFill>
            </a:endParaRPr>
          </a:p>
        </p:txBody>
      </p:sp>
      <p:sp>
        <p:nvSpPr>
          <p:cNvPr descr="Blue rectangle" id="409" name="Google Shape;409;p52"/>
          <p:cNvSpPr/>
          <p:nvPr/>
        </p:nvSpPr>
        <p:spPr>
          <a:xfrm>
            <a:off x="73625" y="955975"/>
            <a:ext cx="9014404" cy="61741"/>
          </a:xfrm>
          <a:custGeom>
            <a:rect b="b" l="l" r="r" t="t"/>
            <a:pathLst>
              <a:path extrusionOk="0" h="3528060" w="6689725">
                <a:moveTo>
                  <a:pt x="0" y="3527996"/>
                </a:moveTo>
                <a:lnTo>
                  <a:pt x="6689648" y="3527996"/>
                </a:lnTo>
                <a:lnTo>
                  <a:pt x="6689648" y="0"/>
                </a:lnTo>
                <a:lnTo>
                  <a:pt x="0" y="0"/>
                </a:lnTo>
                <a:lnTo>
                  <a:pt x="0" y="3527996"/>
                </a:lnTo>
                <a:close/>
              </a:path>
            </a:pathLst>
          </a:custGeom>
          <a:solidFill>
            <a:srgbClr val="004D7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10" name="Google Shape;410;p52"/>
          <p:cNvSpPr txBox="1"/>
          <p:nvPr>
            <p:ph type="title"/>
          </p:nvPr>
        </p:nvSpPr>
        <p:spPr>
          <a:xfrm>
            <a:off x="3093475" y="212400"/>
            <a:ext cx="5994600" cy="65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520"/>
              <a:t>Legislative Accomplishments - History </a:t>
            </a:r>
            <a:endParaRPr sz="2520"/>
          </a:p>
        </p:txBody>
      </p:sp>
      <p:pic>
        <p:nvPicPr>
          <p:cNvPr descr="A picture containing drawing&#10;&#10;Description automatically generated" id="411" name="Google Shape;411;p52"/>
          <p:cNvPicPr preferRelativeResize="0"/>
          <p:nvPr/>
        </p:nvPicPr>
        <p:blipFill rotWithShape="1">
          <a:blip r:embed="rId3">
            <a:alphaModFix/>
          </a:blip>
          <a:srcRect b="0" l="0" r="0" t="0"/>
          <a:stretch/>
        </p:blipFill>
        <p:spPr>
          <a:xfrm>
            <a:off x="73634" y="95721"/>
            <a:ext cx="2872175" cy="112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3"/>
          <p:cNvSpPr txBox="1"/>
          <p:nvPr>
            <p:ph idx="1" type="body"/>
          </p:nvPr>
        </p:nvSpPr>
        <p:spPr>
          <a:xfrm>
            <a:off x="311700" y="1274325"/>
            <a:ext cx="8520600" cy="3869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AutoNum type="arabicPeriod" startAt="15"/>
            </a:pPr>
            <a:r>
              <a:rPr lang="en">
                <a:solidFill>
                  <a:schemeClr val="dk1"/>
                </a:solidFill>
              </a:rPr>
              <a:t>2023 State Budget:</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Increased maximum summer trail maintenance funding for ATV trails allowing UTVs from $200/mile to $400/mile.</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Increased funding for County ATV/UTV Law Enforcement grants to $1.3 million.</a:t>
            </a:r>
            <a:endParaRPr>
              <a:solidFill>
                <a:schemeClr val="dk1"/>
              </a:solidFill>
            </a:endParaRPr>
          </a:p>
          <a:p>
            <a:pPr indent="-317500" lvl="1" marL="914400" rtl="0" algn="l">
              <a:spcBef>
                <a:spcPts val="0"/>
              </a:spcBef>
              <a:spcAft>
                <a:spcPts val="0"/>
              </a:spcAft>
              <a:buClr>
                <a:schemeClr val="dk1"/>
              </a:buClr>
              <a:buSzPts val="1400"/>
              <a:buAutoNum type="alphaLcPeriod"/>
            </a:pPr>
            <a:r>
              <a:rPr lang="en">
                <a:solidFill>
                  <a:schemeClr val="dk1"/>
                </a:solidFill>
              </a:rPr>
              <a:t>Increased by 3 the number of positions for the warden team in the State Budget.</a:t>
            </a:r>
            <a:endParaRPr>
              <a:solidFill>
                <a:schemeClr val="dk1"/>
              </a:solidFill>
            </a:endParaRPr>
          </a:p>
        </p:txBody>
      </p:sp>
      <p:sp>
        <p:nvSpPr>
          <p:cNvPr descr="Blue rectangle" id="417" name="Google Shape;417;p53"/>
          <p:cNvSpPr/>
          <p:nvPr/>
        </p:nvSpPr>
        <p:spPr>
          <a:xfrm>
            <a:off x="73625" y="955975"/>
            <a:ext cx="9014404" cy="61741"/>
          </a:xfrm>
          <a:custGeom>
            <a:rect b="b" l="l" r="r" t="t"/>
            <a:pathLst>
              <a:path extrusionOk="0" h="3528060" w="6689725">
                <a:moveTo>
                  <a:pt x="0" y="3527996"/>
                </a:moveTo>
                <a:lnTo>
                  <a:pt x="6689648" y="3527996"/>
                </a:lnTo>
                <a:lnTo>
                  <a:pt x="6689648" y="0"/>
                </a:lnTo>
                <a:lnTo>
                  <a:pt x="0" y="0"/>
                </a:lnTo>
                <a:lnTo>
                  <a:pt x="0" y="3527996"/>
                </a:lnTo>
                <a:close/>
              </a:path>
            </a:pathLst>
          </a:custGeom>
          <a:solidFill>
            <a:srgbClr val="004D7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18" name="Google Shape;418;p53"/>
          <p:cNvSpPr txBox="1"/>
          <p:nvPr>
            <p:ph type="title"/>
          </p:nvPr>
        </p:nvSpPr>
        <p:spPr>
          <a:xfrm>
            <a:off x="3093475" y="212400"/>
            <a:ext cx="5994600" cy="65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520"/>
              <a:t>Legislative Accomplishments - History </a:t>
            </a:r>
            <a:endParaRPr sz="2520"/>
          </a:p>
        </p:txBody>
      </p:sp>
      <p:pic>
        <p:nvPicPr>
          <p:cNvPr descr="A picture containing drawing&#10;&#10;Description automatically generated" id="419" name="Google Shape;419;p53"/>
          <p:cNvPicPr preferRelativeResize="0"/>
          <p:nvPr/>
        </p:nvPicPr>
        <p:blipFill rotWithShape="1">
          <a:blip r:embed="rId3">
            <a:alphaModFix/>
          </a:blip>
          <a:srcRect b="0" l="0" r="0" t="0"/>
          <a:stretch/>
        </p:blipFill>
        <p:spPr>
          <a:xfrm>
            <a:off x="73634" y="95721"/>
            <a:ext cx="2872175" cy="112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54"/>
          <p:cNvPicPr preferRelativeResize="0"/>
          <p:nvPr/>
        </p:nvPicPr>
        <p:blipFill rotWithShape="1">
          <a:blip r:embed="rId3">
            <a:alphaModFix/>
          </a:blip>
          <a:srcRect b="0" l="24811" r="24811" t="0"/>
          <a:stretch/>
        </p:blipFill>
        <p:spPr>
          <a:xfrm>
            <a:off x="0" y="0"/>
            <a:ext cx="4602481" cy="5143504"/>
          </a:xfrm>
          <a:prstGeom prst="rect">
            <a:avLst/>
          </a:prstGeom>
          <a:noFill/>
          <a:ln>
            <a:noFill/>
          </a:ln>
        </p:spPr>
      </p:pic>
      <p:sp>
        <p:nvSpPr>
          <p:cNvPr id="425" name="Google Shape;425;p54"/>
          <p:cNvSpPr txBox="1"/>
          <p:nvPr>
            <p:ph idx="12" type="sldNum"/>
          </p:nvPr>
        </p:nvSpPr>
        <p:spPr>
          <a:xfrm>
            <a:off x="6354343" y="3497413"/>
            <a:ext cx="411600" cy="2952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A picture containing drawing&#10;&#10;Description automatically generated" id="426" name="Google Shape;426;p54"/>
          <p:cNvPicPr preferRelativeResize="0"/>
          <p:nvPr/>
        </p:nvPicPr>
        <p:blipFill rotWithShape="1">
          <a:blip r:embed="rId4">
            <a:alphaModFix/>
          </a:blip>
          <a:srcRect b="0" l="0" r="0" t="0"/>
          <a:stretch/>
        </p:blipFill>
        <p:spPr>
          <a:xfrm>
            <a:off x="5247785" y="100683"/>
            <a:ext cx="2775135" cy="1085249"/>
          </a:xfrm>
          <a:prstGeom prst="rect">
            <a:avLst/>
          </a:prstGeom>
          <a:noFill/>
          <a:ln>
            <a:noFill/>
          </a:ln>
        </p:spPr>
      </p:pic>
      <p:sp>
        <p:nvSpPr>
          <p:cNvPr descr="Blue rectangle" id="427" name="Google Shape;427;p54"/>
          <p:cNvSpPr/>
          <p:nvPr/>
        </p:nvSpPr>
        <p:spPr>
          <a:xfrm>
            <a:off x="4126700" y="1269000"/>
            <a:ext cx="5017294" cy="3007671"/>
          </a:xfrm>
          <a:custGeom>
            <a:rect b="b" l="l" r="r" t="t"/>
            <a:pathLst>
              <a:path extrusionOk="0" h="3528060" w="6689725">
                <a:moveTo>
                  <a:pt x="0" y="3527996"/>
                </a:moveTo>
                <a:lnTo>
                  <a:pt x="6689648" y="3527996"/>
                </a:lnTo>
                <a:lnTo>
                  <a:pt x="6689648" y="0"/>
                </a:lnTo>
                <a:lnTo>
                  <a:pt x="0" y="0"/>
                </a:lnTo>
                <a:lnTo>
                  <a:pt x="0" y="3527996"/>
                </a:lnTo>
                <a:close/>
              </a:path>
            </a:pathLst>
          </a:custGeom>
          <a:solidFill>
            <a:schemeClr val="accent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28" name="Google Shape;428;p54"/>
          <p:cNvSpPr txBox="1"/>
          <p:nvPr/>
        </p:nvSpPr>
        <p:spPr>
          <a:xfrm>
            <a:off x="4648580" y="1347423"/>
            <a:ext cx="4221000" cy="687900"/>
          </a:xfrm>
          <a:prstGeom prst="rect">
            <a:avLst/>
          </a:prstGeom>
          <a:noFill/>
          <a:ln>
            <a:noFill/>
          </a:ln>
        </p:spPr>
        <p:txBody>
          <a:bodyPr anchorCtr="0" anchor="ctr" bIns="34275" lIns="68575" spcFirstLastPara="1" rIns="68575" wrap="square" tIns="34275">
            <a:normAutofit lnSpcReduction="10000"/>
          </a:bodyPr>
          <a:lstStyle/>
          <a:p>
            <a:pPr indent="0" lvl="0" marL="0" marR="0" rtl="0" algn="ctr">
              <a:lnSpc>
                <a:spcPct val="90000"/>
              </a:lnSpc>
              <a:spcBef>
                <a:spcPts val="0"/>
              </a:spcBef>
              <a:spcAft>
                <a:spcPts val="0"/>
              </a:spcAft>
              <a:buClr>
                <a:schemeClr val="lt1"/>
              </a:buClr>
              <a:buSzPts val="2300"/>
              <a:buFont typeface="Gill Sans"/>
              <a:buNone/>
            </a:pPr>
            <a:r>
              <a:rPr b="1" lang="en" sz="2300">
                <a:solidFill>
                  <a:schemeClr val="lt1"/>
                </a:solidFill>
                <a:latin typeface="Gill Sans"/>
                <a:ea typeface="Gill Sans"/>
                <a:cs typeface="Gill Sans"/>
                <a:sym typeface="Gill Sans"/>
              </a:rPr>
              <a:t>Issues for WATVA to be aware of</a:t>
            </a:r>
            <a:endParaRPr b="1" sz="2300">
              <a:solidFill>
                <a:schemeClr val="lt1"/>
              </a:solidFill>
              <a:latin typeface="Gill Sans"/>
              <a:ea typeface="Gill Sans"/>
              <a:cs typeface="Gill Sans"/>
              <a:sym typeface="Gill Sans"/>
            </a:endParaRPr>
          </a:p>
        </p:txBody>
      </p:sp>
      <p:sp>
        <p:nvSpPr>
          <p:cNvPr descr="Beige rectangle" id="429" name="Google Shape;429;p54"/>
          <p:cNvSpPr/>
          <p:nvPr/>
        </p:nvSpPr>
        <p:spPr>
          <a:xfrm>
            <a:off x="4735448" y="2116773"/>
            <a:ext cx="3951091" cy="46500"/>
          </a:xfrm>
          <a:custGeom>
            <a:rect b="b" l="l" r="r" t="t"/>
            <a:pathLst>
              <a:path extrusionOk="0" h="120000" w="2642870">
                <a:moveTo>
                  <a:pt x="0" y="0"/>
                </a:moveTo>
                <a:lnTo>
                  <a:pt x="2642616" y="0"/>
                </a:lnTo>
              </a:path>
            </a:pathLst>
          </a:custGeom>
          <a:noFill/>
          <a:ln cap="flat" cmpd="sng" w="5485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30" name="Google Shape;430;p54"/>
          <p:cNvSpPr txBox="1"/>
          <p:nvPr/>
        </p:nvSpPr>
        <p:spPr>
          <a:xfrm>
            <a:off x="4735450" y="2244725"/>
            <a:ext cx="3792000" cy="18711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None/>
            </a:pPr>
            <a:r>
              <a:rPr lang="en" sz="2100">
                <a:solidFill>
                  <a:srgbClr val="DEEFF2"/>
                </a:solidFill>
              </a:rPr>
              <a:t>Issues or topics of concern? </a:t>
            </a:r>
            <a:endParaRPr sz="2100">
              <a:solidFill>
                <a:srgbClr val="DEEFF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7"/>
          <p:cNvPicPr preferRelativeResize="0"/>
          <p:nvPr/>
        </p:nvPicPr>
        <p:blipFill rotWithShape="1">
          <a:blip r:embed="rId3">
            <a:alphaModFix/>
          </a:blip>
          <a:srcRect b="0" l="20182" r="20176" t="0"/>
          <a:stretch/>
        </p:blipFill>
        <p:spPr>
          <a:xfrm>
            <a:off x="0" y="0"/>
            <a:ext cx="4602481" cy="5143501"/>
          </a:xfrm>
          <a:prstGeom prst="rect">
            <a:avLst/>
          </a:prstGeom>
          <a:noFill/>
          <a:ln>
            <a:noFill/>
          </a:ln>
        </p:spPr>
      </p:pic>
      <p:sp>
        <p:nvSpPr>
          <p:cNvPr id="88" name="Google Shape;88;p17"/>
          <p:cNvSpPr txBox="1"/>
          <p:nvPr>
            <p:ph idx="12" type="sldNum"/>
          </p:nvPr>
        </p:nvSpPr>
        <p:spPr>
          <a:xfrm>
            <a:off x="6354343" y="3497413"/>
            <a:ext cx="411600" cy="2952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A picture containing drawing&#10;&#10;Description automatically generated" id="89" name="Google Shape;89;p17"/>
          <p:cNvPicPr preferRelativeResize="0"/>
          <p:nvPr/>
        </p:nvPicPr>
        <p:blipFill rotWithShape="1">
          <a:blip r:embed="rId4">
            <a:alphaModFix/>
          </a:blip>
          <a:srcRect b="0" l="0" r="0" t="0"/>
          <a:stretch/>
        </p:blipFill>
        <p:spPr>
          <a:xfrm>
            <a:off x="5247785" y="100683"/>
            <a:ext cx="2775135" cy="1085249"/>
          </a:xfrm>
          <a:prstGeom prst="rect">
            <a:avLst/>
          </a:prstGeom>
          <a:noFill/>
          <a:ln>
            <a:noFill/>
          </a:ln>
        </p:spPr>
      </p:pic>
      <p:sp>
        <p:nvSpPr>
          <p:cNvPr descr="Blue rectangle" id="90" name="Google Shape;90;p17"/>
          <p:cNvSpPr/>
          <p:nvPr/>
        </p:nvSpPr>
        <p:spPr>
          <a:xfrm>
            <a:off x="4126700" y="1269000"/>
            <a:ext cx="5017294" cy="2443182"/>
          </a:xfrm>
          <a:custGeom>
            <a:rect b="b" l="l" r="r" t="t"/>
            <a:pathLst>
              <a:path extrusionOk="0" h="3528060" w="6689725">
                <a:moveTo>
                  <a:pt x="0" y="3527996"/>
                </a:moveTo>
                <a:lnTo>
                  <a:pt x="6689648" y="3527996"/>
                </a:lnTo>
                <a:lnTo>
                  <a:pt x="6689648" y="0"/>
                </a:lnTo>
                <a:lnTo>
                  <a:pt x="0" y="0"/>
                </a:lnTo>
                <a:lnTo>
                  <a:pt x="0" y="3527996"/>
                </a:lnTo>
                <a:close/>
              </a:path>
            </a:pathLst>
          </a:custGeom>
          <a:solidFill>
            <a:schemeClr val="accent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1" name="Google Shape;91;p17"/>
          <p:cNvSpPr txBox="1"/>
          <p:nvPr/>
        </p:nvSpPr>
        <p:spPr>
          <a:xfrm>
            <a:off x="4602475" y="1347425"/>
            <a:ext cx="4221000" cy="6879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lt1"/>
              </a:buClr>
              <a:buSzPts val="2300"/>
              <a:buFont typeface="Gill Sans"/>
              <a:buNone/>
            </a:pPr>
            <a:r>
              <a:rPr b="1" lang="en" sz="2300">
                <a:solidFill>
                  <a:schemeClr val="lt1"/>
                </a:solidFill>
                <a:latin typeface="Gill Sans"/>
                <a:ea typeface="Gill Sans"/>
                <a:cs typeface="Gill Sans"/>
                <a:sym typeface="Gill Sans"/>
              </a:rPr>
              <a:t>Economic Impact 2023</a:t>
            </a:r>
            <a:endParaRPr b="1" i="0" sz="2300" u="none" cap="none" strike="noStrike">
              <a:solidFill>
                <a:schemeClr val="accent2"/>
              </a:solidFill>
              <a:latin typeface="Gill Sans"/>
              <a:ea typeface="Gill Sans"/>
              <a:cs typeface="Gill Sans"/>
              <a:sym typeface="Gill Sans"/>
            </a:endParaRPr>
          </a:p>
        </p:txBody>
      </p:sp>
      <p:sp>
        <p:nvSpPr>
          <p:cNvPr descr="Beige rectangle" id="92" name="Google Shape;92;p17"/>
          <p:cNvSpPr/>
          <p:nvPr/>
        </p:nvSpPr>
        <p:spPr>
          <a:xfrm>
            <a:off x="4659798" y="1943638"/>
            <a:ext cx="3951091" cy="46500"/>
          </a:xfrm>
          <a:custGeom>
            <a:rect b="b" l="l" r="r" t="t"/>
            <a:pathLst>
              <a:path extrusionOk="0" h="120000" w="2642870">
                <a:moveTo>
                  <a:pt x="0" y="0"/>
                </a:moveTo>
                <a:lnTo>
                  <a:pt x="2642616" y="0"/>
                </a:lnTo>
              </a:path>
            </a:pathLst>
          </a:custGeom>
          <a:noFill/>
          <a:ln cap="flat" cmpd="sng" w="5485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3" name="Google Shape;93;p17"/>
          <p:cNvSpPr txBox="1"/>
          <p:nvPr/>
        </p:nvSpPr>
        <p:spPr>
          <a:xfrm>
            <a:off x="4523875" y="2024399"/>
            <a:ext cx="4221000" cy="1546800"/>
          </a:xfrm>
          <a:prstGeom prst="rect">
            <a:avLst/>
          </a:prstGeom>
          <a:noFill/>
          <a:ln>
            <a:noFill/>
          </a:ln>
        </p:spPr>
        <p:txBody>
          <a:bodyPr anchorCtr="0" anchor="t" bIns="34275" lIns="68575" spcFirstLastPara="1" rIns="68575" wrap="square" tIns="34275">
            <a:normAutofit/>
          </a:bodyPr>
          <a:lstStyle/>
          <a:p>
            <a:pPr indent="0" lvl="0" marL="0" marR="0" rtl="0" algn="ctr">
              <a:lnSpc>
                <a:spcPct val="90000"/>
              </a:lnSpc>
              <a:spcBef>
                <a:spcPts val="0"/>
              </a:spcBef>
              <a:spcAft>
                <a:spcPts val="0"/>
              </a:spcAft>
              <a:buNone/>
            </a:pPr>
            <a:r>
              <a:rPr lang="en" sz="2100">
                <a:solidFill>
                  <a:srgbClr val="DEEFF2"/>
                </a:solidFill>
              </a:rPr>
              <a:t>Economic Impact of the Industry &amp; ATV / UTV Riders in Wisconsin</a:t>
            </a:r>
            <a:endParaRPr sz="2100">
              <a:solidFill>
                <a:srgbClr val="DEEFF2"/>
              </a:solidFill>
            </a:endParaRPr>
          </a:p>
          <a:p>
            <a:pPr indent="0" lvl="0" marL="0" marR="0" rtl="0" algn="ctr">
              <a:lnSpc>
                <a:spcPct val="90000"/>
              </a:lnSpc>
              <a:spcBef>
                <a:spcPts val="0"/>
              </a:spcBef>
              <a:spcAft>
                <a:spcPts val="0"/>
              </a:spcAft>
              <a:buNone/>
            </a:pPr>
            <a:r>
              <a:t/>
            </a:r>
            <a:endParaRPr sz="1700">
              <a:solidFill>
                <a:srgbClr val="DEEFF2"/>
              </a:solidFill>
            </a:endParaRPr>
          </a:p>
          <a:p>
            <a:pPr indent="0" lvl="0" marL="0" marR="0" rtl="0" algn="ctr">
              <a:lnSpc>
                <a:spcPct val="90000"/>
              </a:lnSpc>
              <a:spcBef>
                <a:spcPts val="0"/>
              </a:spcBef>
              <a:spcAft>
                <a:spcPts val="0"/>
              </a:spcAft>
              <a:buNone/>
            </a:pPr>
            <a:r>
              <a:rPr lang="en" sz="1700">
                <a:solidFill>
                  <a:srgbClr val="DEEFF2"/>
                </a:solidFill>
              </a:rPr>
              <a:t>Calendar Year 2023 by Daniel Lee Consulting LLC</a:t>
            </a:r>
            <a:endParaRPr sz="1700">
              <a:solidFill>
                <a:srgbClr val="DEEFF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18"/>
          <p:cNvPicPr preferRelativeResize="0"/>
          <p:nvPr/>
        </p:nvPicPr>
        <p:blipFill rotWithShape="1">
          <a:blip r:embed="rId3">
            <a:alphaModFix/>
          </a:blip>
          <a:srcRect b="0" l="37506" r="12115" t="0"/>
          <a:stretch/>
        </p:blipFill>
        <p:spPr>
          <a:xfrm>
            <a:off x="0" y="0"/>
            <a:ext cx="4602481" cy="5143501"/>
          </a:xfrm>
          <a:prstGeom prst="rect">
            <a:avLst/>
          </a:prstGeom>
          <a:noFill/>
          <a:ln>
            <a:noFill/>
          </a:ln>
        </p:spPr>
      </p:pic>
      <p:sp>
        <p:nvSpPr>
          <p:cNvPr id="100" name="Google Shape;100;p18"/>
          <p:cNvSpPr txBox="1"/>
          <p:nvPr>
            <p:ph idx="12" type="sldNum"/>
          </p:nvPr>
        </p:nvSpPr>
        <p:spPr>
          <a:xfrm>
            <a:off x="6354343" y="3497413"/>
            <a:ext cx="411600" cy="2952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A picture containing drawing&#10;&#10;Description automatically generated" id="101" name="Google Shape;101;p18"/>
          <p:cNvPicPr preferRelativeResize="0"/>
          <p:nvPr/>
        </p:nvPicPr>
        <p:blipFill rotWithShape="1">
          <a:blip r:embed="rId4">
            <a:alphaModFix/>
          </a:blip>
          <a:srcRect b="0" l="0" r="0" t="0"/>
          <a:stretch/>
        </p:blipFill>
        <p:spPr>
          <a:xfrm>
            <a:off x="5247785" y="100683"/>
            <a:ext cx="2775135" cy="1085249"/>
          </a:xfrm>
          <a:prstGeom prst="rect">
            <a:avLst/>
          </a:prstGeom>
          <a:noFill/>
          <a:ln>
            <a:noFill/>
          </a:ln>
        </p:spPr>
      </p:pic>
      <p:sp>
        <p:nvSpPr>
          <p:cNvPr descr="Blue rectangle" id="102" name="Google Shape;102;p18"/>
          <p:cNvSpPr/>
          <p:nvPr/>
        </p:nvSpPr>
        <p:spPr>
          <a:xfrm>
            <a:off x="4126706" y="1269006"/>
            <a:ext cx="5017294" cy="2504923"/>
          </a:xfrm>
          <a:custGeom>
            <a:rect b="b" l="l" r="r" t="t"/>
            <a:pathLst>
              <a:path extrusionOk="0" h="3528060" w="6689725">
                <a:moveTo>
                  <a:pt x="0" y="3527996"/>
                </a:moveTo>
                <a:lnTo>
                  <a:pt x="6689648" y="3527996"/>
                </a:lnTo>
                <a:lnTo>
                  <a:pt x="6689648" y="0"/>
                </a:lnTo>
                <a:lnTo>
                  <a:pt x="0" y="0"/>
                </a:lnTo>
                <a:lnTo>
                  <a:pt x="0" y="3527996"/>
                </a:lnTo>
                <a:close/>
              </a:path>
            </a:pathLst>
          </a:custGeom>
          <a:solidFill>
            <a:schemeClr val="accent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3" name="Google Shape;103;p18"/>
          <p:cNvSpPr txBox="1"/>
          <p:nvPr/>
        </p:nvSpPr>
        <p:spPr>
          <a:xfrm>
            <a:off x="4648580" y="1347423"/>
            <a:ext cx="4221000" cy="6879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2300"/>
              <a:buFont typeface="Gill Sans"/>
              <a:buNone/>
            </a:pPr>
            <a:r>
              <a:rPr b="1" lang="en" sz="2300">
                <a:solidFill>
                  <a:schemeClr val="lt1"/>
                </a:solidFill>
                <a:latin typeface="Gill Sans"/>
                <a:ea typeface="Gill Sans"/>
                <a:cs typeface="Gill Sans"/>
                <a:sym typeface="Gill Sans"/>
              </a:rPr>
              <a:t>Direct Spending</a:t>
            </a:r>
            <a:endParaRPr b="1" i="0" sz="2300" u="none" cap="none" strike="noStrike">
              <a:solidFill>
                <a:schemeClr val="accent2"/>
              </a:solidFill>
              <a:latin typeface="Gill Sans"/>
              <a:ea typeface="Gill Sans"/>
              <a:cs typeface="Gill Sans"/>
              <a:sym typeface="Gill Sans"/>
            </a:endParaRPr>
          </a:p>
        </p:txBody>
      </p:sp>
      <p:sp>
        <p:nvSpPr>
          <p:cNvPr descr="Beige rectangle" id="104" name="Google Shape;104;p18"/>
          <p:cNvSpPr/>
          <p:nvPr/>
        </p:nvSpPr>
        <p:spPr>
          <a:xfrm>
            <a:off x="4735448" y="1867447"/>
            <a:ext cx="3951091" cy="46500"/>
          </a:xfrm>
          <a:custGeom>
            <a:rect b="b" l="l" r="r" t="t"/>
            <a:pathLst>
              <a:path extrusionOk="0" h="120000" w="2642870">
                <a:moveTo>
                  <a:pt x="0" y="0"/>
                </a:moveTo>
                <a:lnTo>
                  <a:pt x="2642616" y="0"/>
                </a:lnTo>
              </a:path>
            </a:pathLst>
          </a:custGeom>
          <a:noFill/>
          <a:ln cap="flat" cmpd="sng" w="5485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5" name="Google Shape;105;p18"/>
          <p:cNvSpPr txBox="1"/>
          <p:nvPr/>
        </p:nvSpPr>
        <p:spPr>
          <a:xfrm>
            <a:off x="4641182" y="1950522"/>
            <a:ext cx="3886200" cy="16389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None/>
            </a:pPr>
            <a:r>
              <a:rPr lang="en" sz="2100">
                <a:solidFill>
                  <a:srgbClr val="DEEFF2"/>
                </a:solidFill>
              </a:rPr>
              <a:t>Includes dealerships, lodging, restaurants, fuel stops &amp; retail stores</a:t>
            </a:r>
            <a:endParaRPr sz="2100">
              <a:solidFill>
                <a:srgbClr val="DEEFF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19"/>
          <p:cNvPicPr preferRelativeResize="0"/>
          <p:nvPr/>
        </p:nvPicPr>
        <p:blipFill rotWithShape="1">
          <a:blip r:embed="rId3">
            <a:alphaModFix/>
          </a:blip>
          <a:srcRect b="0" l="10539" r="39128" t="0"/>
          <a:stretch/>
        </p:blipFill>
        <p:spPr>
          <a:xfrm>
            <a:off x="0" y="0"/>
            <a:ext cx="4602481" cy="5143501"/>
          </a:xfrm>
          <a:prstGeom prst="rect">
            <a:avLst/>
          </a:prstGeom>
          <a:noFill/>
          <a:ln>
            <a:noFill/>
          </a:ln>
        </p:spPr>
      </p:pic>
      <p:sp>
        <p:nvSpPr>
          <p:cNvPr id="112" name="Google Shape;112;p19"/>
          <p:cNvSpPr txBox="1"/>
          <p:nvPr>
            <p:ph idx="12" type="sldNum"/>
          </p:nvPr>
        </p:nvSpPr>
        <p:spPr>
          <a:xfrm>
            <a:off x="6354343" y="3497413"/>
            <a:ext cx="411600" cy="2952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A picture containing drawing&#10;&#10;Description automatically generated" id="113" name="Google Shape;113;p19"/>
          <p:cNvPicPr preferRelativeResize="0"/>
          <p:nvPr/>
        </p:nvPicPr>
        <p:blipFill rotWithShape="1">
          <a:blip r:embed="rId4">
            <a:alphaModFix/>
          </a:blip>
          <a:srcRect b="0" l="0" r="0" t="0"/>
          <a:stretch/>
        </p:blipFill>
        <p:spPr>
          <a:xfrm>
            <a:off x="5247785" y="100683"/>
            <a:ext cx="2775135" cy="1085249"/>
          </a:xfrm>
          <a:prstGeom prst="rect">
            <a:avLst/>
          </a:prstGeom>
          <a:noFill/>
          <a:ln>
            <a:noFill/>
          </a:ln>
        </p:spPr>
      </p:pic>
      <p:sp>
        <p:nvSpPr>
          <p:cNvPr descr="Blue rectangle" id="114" name="Google Shape;114;p19"/>
          <p:cNvSpPr/>
          <p:nvPr/>
        </p:nvSpPr>
        <p:spPr>
          <a:xfrm>
            <a:off x="4126706" y="1269006"/>
            <a:ext cx="5017294" cy="2504923"/>
          </a:xfrm>
          <a:custGeom>
            <a:rect b="b" l="l" r="r" t="t"/>
            <a:pathLst>
              <a:path extrusionOk="0" h="3528060" w="6689725">
                <a:moveTo>
                  <a:pt x="0" y="3527996"/>
                </a:moveTo>
                <a:lnTo>
                  <a:pt x="6689648" y="3527996"/>
                </a:lnTo>
                <a:lnTo>
                  <a:pt x="6689648" y="0"/>
                </a:lnTo>
                <a:lnTo>
                  <a:pt x="0" y="0"/>
                </a:lnTo>
                <a:lnTo>
                  <a:pt x="0" y="3527996"/>
                </a:lnTo>
                <a:close/>
              </a:path>
            </a:pathLst>
          </a:custGeom>
          <a:solidFill>
            <a:schemeClr val="accent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15" name="Google Shape;115;p19"/>
          <p:cNvSpPr txBox="1"/>
          <p:nvPr/>
        </p:nvSpPr>
        <p:spPr>
          <a:xfrm>
            <a:off x="4648580" y="1347423"/>
            <a:ext cx="4221000" cy="6879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2300"/>
              <a:buFont typeface="Gill Sans"/>
              <a:buNone/>
            </a:pPr>
            <a:r>
              <a:rPr b="1" lang="en" sz="2300">
                <a:solidFill>
                  <a:schemeClr val="lt1"/>
                </a:solidFill>
                <a:latin typeface="Gill Sans"/>
                <a:ea typeface="Gill Sans"/>
                <a:cs typeface="Gill Sans"/>
                <a:sym typeface="Gill Sans"/>
              </a:rPr>
              <a:t>Direct Spending</a:t>
            </a:r>
            <a:endParaRPr b="1" i="0" sz="2300" u="none" cap="none" strike="noStrike">
              <a:solidFill>
                <a:schemeClr val="accent2"/>
              </a:solidFill>
              <a:latin typeface="Gill Sans"/>
              <a:ea typeface="Gill Sans"/>
              <a:cs typeface="Gill Sans"/>
              <a:sym typeface="Gill Sans"/>
            </a:endParaRPr>
          </a:p>
        </p:txBody>
      </p:sp>
      <p:sp>
        <p:nvSpPr>
          <p:cNvPr descr="Beige rectangle" id="116" name="Google Shape;116;p19"/>
          <p:cNvSpPr/>
          <p:nvPr/>
        </p:nvSpPr>
        <p:spPr>
          <a:xfrm>
            <a:off x="4735448" y="1867447"/>
            <a:ext cx="3951091" cy="46500"/>
          </a:xfrm>
          <a:custGeom>
            <a:rect b="b" l="l" r="r" t="t"/>
            <a:pathLst>
              <a:path extrusionOk="0" h="120000" w="2642870">
                <a:moveTo>
                  <a:pt x="0" y="0"/>
                </a:moveTo>
                <a:lnTo>
                  <a:pt x="2642616" y="0"/>
                </a:lnTo>
              </a:path>
            </a:pathLst>
          </a:custGeom>
          <a:noFill/>
          <a:ln cap="flat" cmpd="sng" w="5485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17" name="Google Shape;117;p19"/>
          <p:cNvSpPr txBox="1"/>
          <p:nvPr/>
        </p:nvSpPr>
        <p:spPr>
          <a:xfrm>
            <a:off x="4641182" y="1950522"/>
            <a:ext cx="3886200" cy="16389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None/>
            </a:pPr>
            <a:r>
              <a:rPr lang="en" sz="2100">
                <a:solidFill>
                  <a:srgbClr val="DEEFF2"/>
                </a:solidFill>
              </a:rPr>
              <a:t>Spending = </a:t>
            </a:r>
            <a:endParaRPr sz="2100">
              <a:solidFill>
                <a:srgbClr val="DEEFF2"/>
              </a:solidFill>
            </a:endParaRPr>
          </a:p>
          <a:p>
            <a:pPr indent="0" lvl="0" marL="0" marR="0" rtl="0" algn="l">
              <a:lnSpc>
                <a:spcPct val="90000"/>
              </a:lnSpc>
              <a:spcBef>
                <a:spcPts val="0"/>
              </a:spcBef>
              <a:spcAft>
                <a:spcPts val="0"/>
              </a:spcAft>
              <a:buNone/>
            </a:pPr>
            <a:r>
              <a:rPr lang="en" sz="2100">
                <a:solidFill>
                  <a:srgbClr val="DEEFF2"/>
                </a:solidFill>
              </a:rPr>
              <a:t>$4.2 Billion</a:t>
            </a:r>
            <a:endParaRPr sz="2100">
              <a:solidFill>
                <a:srgbClr val="DEEFF2"/>
              </a:solidFill>
            </a:endParaRPr>
          </a:p>
          <a:p>
            <a:pPr indent="0" lvl="0" marL="0" marR="0" rtl="0" algn="l">
              <a:lnSpc>
                <a:spcPct val="90000"/>
              </a:lnSpc>
              <a:spcBef>
                <a:spcPts val="0"/>
              </a:spcBef>
              <a:spcAft>
                <a:spcPts val="0"/>
              </a:spcAft>
              <a:buNone/>
            </a:pPr>
            <a:r>
              <a:t/>
            </a:r>
            <a:endParaRPr sz="2100">
              <a:solidFill>
                <a:srgbClr val="DEEFF2"/>
              </a:solidFill>
            </a:endParaRPr>
          </a:p>
          <a:p>
            <a:pPr indent="0" lvl="0" marL="0" marR="0" rtl="0" algn="l">
              <a:lnSpc>
                <a:spcPct val="90000"/>
              </a:lnSpc>
              <a:spcBef>
                <a:spcPts val="0"/>
              </a:spcBef>
              <a:spcAft>
                <a:spcPts val="0"/>
              </a:spcAft>
              <a:buNone/>
            </a:pPr>
            <a:r>
              <a:rPr lang="en" sz="2100">
                <a:solidFill>
                  <a:srgbClr val="DEEFF2"/>
                </a:solidFill>
              </a:rPr>
              <a:t>Jobs = </a:t>
            </a:r>
            <a:endParaRPr sz="2100">
              <a:solidFill>
                <a:srgbClr val="DEEFF2"/>
              </a:solidFill>
            </a:endParaRPr>
          </a:p>
          <a:p>
            <a:pPr indent="0" lvl="0" marL="0" marR="0" rtl="0" algn="l">
              <a:lnSpc>
                <a:spcPct val="90000"/>
              </a:lnSpc>
              <a:spcBef>
                <a:spcPts val="0"/>
              </a:spcBef>
              <a:spcAft>
                <a:spcPts val="0"/>
              </a:spcAft>
              <a:buNone/>
            </a:pPr>
            <a:r>
              <a:rPr lang="en" sz="2100">
                <a:solidFill>
                  <a:srgbClr val="DEEFF2"/>
                </a:solidFill>
              </a:rPr>
              <a:t>25,845</a:t>
            </a:r>
            <a:endParaRPr sz="2100">
              <a:solidFill>
                <a:srgbClr val="DEEFF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0" st="0"/>
                                            </p:txEl>
                                          </p:spTgt>
                                        </p:tgtEl>
                                        <p:attrNameLst>
                                          <p:attrName>style.visibility</p:attrName>
                                        </p:attrNameLst>
                                      </p:cBhvr>
                                      <p:to>
                                        <p:strVal val="visible"/>
                                      </p:to>
                                    </p:set>
                                    <p:animEffect filter="fade" transition="in">
                                      <p:cBhvr>
                                        <p:cTn dur="1"/>
                                        <p:tgtEl>
                                          <p:spTgt spid="1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1" st="1"/>
                                            </p:txEl>
                                          </p:spTgt>
                                        </p:tgtEl>
                                        <p:attrNameLst>
                                          <p:attrName>style.visibility</p:attrName>
                                        </p:attrNameLst>
                                      </p:cBhvr>
                                      <p:to>
                                        <p:strVal val="visible"/>
                                      </p:to>
                                    </p:set>
                                    <p:animEffect filter="fade" transition="in">
                                      <p:cBhvr>
                                        <p:cTn dur="1"/>
                                        <p:tgtEl>
                                          <p:spTgt spid="11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2" st="2"/>
                                            </p:txEl>
                                          </p:spTgt>
                                        </p:tgtEl>
                                        <p:attrNameLst>
                                          <p:attrName>style.visibility</p:attrName>
                                        </p:attrNameLst>
                                      </p:cBhvr>
                                      <p:to>
                                        <p:strVal val="visible"/>
                                      </p:to>
                                    </p:set>
                                    <p:animEffect filter="fade" transition="in">
                                      <p:cBhvr>
                                        <p:cTn dur="1"/>
                                        <p:tgtEl>
                                          <p:spTgt spid="11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3" st="3"/>
                                            </p:txEl>
                                          </p:spTgt>
                                        </p:tgtEl>
                                        <p:attrNameLst>
                                          <p:attrName>style.visibility</p:attrName>
                                        </p:attrNameLst>
                                      </p:cBhvr>
                                      <p:to>
                                        <p:strVal val="visible"/>
                                      </p:to>
                                    </p:set>
                                    <p:animEffect filter="fade" transition="in">
                                      <p:cBhvr>
                                        <p:cTn dur="1"/>
                                        <p:tgtEl>
                                          <p:spTgt spid="11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4" st="4"/>
                                            </p:txEl>
                                          </p:spTgt>
                                        </p:tgtEl>
                                        <p:attrNameLst>
                                          <p:attrName>style.visibility</p:attrName>
                                        </p:attrNameLst>
                                      </p:cBhvr>
                                      <p:to>
                                        <p:strVal val="visible"/>
                                      </p:to>
                                    </p:set>
                                    <p:animEffect filter="fade" transition="in">
                                      <p:cBhvr>
                                        <p:cTn dur="1"/>
                                        <p:tgtEl>
                                          <p:spTgt spid="11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20"/>
          <p:cNvPicPr preferRelativeResize="0"/>
          <p:nvPr/>
        </p:nvPicPr>
        <p:blipFill rotWithShape="1">
          <a:blip r:embed="rId3">
            <a:alphaModFix/>
          </a:blip>
          <a:srcRect b="0" l="16441" r="16448" t="0"/>
          <a:stretch/>
        </p:blipFill>
        <p:spPr>
          <a:xfrm>
            <a:off x="0" y="0"/>
            <a:ext cx="4602481" cy="5143503"/>
          </a:xfrm>
          <a:prstGeom prst="rect">
            <a:avLst/>
          </a:prstGeom>
          <a:noFill/>
          <a:ln>
            <a:noFill/>
          </a:ln>
        </p:spPr>
      </p:pic>
      <p:sp>
        <p:nvSpPr>
          <p:cNvPr id="124" name="Google Shape;124;p20"/>
          <p:cNvSpPr txBox="1"/>
          <p:nvPr>
            <p:ph idx="12" type="sldNum"/>
          </p:nvPr>
        </p:nvSpPr>
        <p:spPr>
          <a:xfrm>
            <a:off x="6354343" y="3497413"/>
            <a:ext cx="411600" cy="2952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A picture containing drawing&#10;&#10;Description automatically generated" id="125" name="Google Shape;125;p20"/>
          <p:cNvPicPr preferRelativeResize="0"/>
          <p:nvPr/>
        </p:nvPicPr>
        <p:blipFill rotWithShape="1">
          <a:blip r:embed="rId4">
            <a:alphaModFix/>
          </a:blip>
          <a:srcRect b="0" l="0" r="0" t="0"/>
          <a:stretch/>
        </p:blipFill>
        <p:spPr>
          <a:xfrm>
            <a:off x="5247785" y="100683"/>
            <a:ext cx="2775135" cy="1085249"/>
          </a:xfrm>
          <a:prstGeom prst="rect">
            <a:avLst/>
          </a:prstGeom>
          <a:noFill/>
          <a:ln>
            <a:noFill/>
          </a:ln>
        </p:spPr>
      </p:pic>
      <p:sp>
        <p:nvSpPr>
          <p:cNvPr descr="Blue rectangle" id="126" name="Google Shape;126;p20"/>
          <p:cNvSpPr/>
          <p:nvPr/>
        </p:nvSpPr>
        <p:spPr>
          <a:xfrm>
            <a:off x="4126700" y="1269000"/>
            <a:ext cx="5017294" cy="2628405"/>
          </a:xfrm>
          <a:custGeom>
            <a:rect b="b" l="l" r="r" t="t"/>
            <a:pathLst>
              <a:path extrusionOk="0" h="3528060" w="6689725">
                <a:moveTo>
                  <a:pt x="0" y="3527996"/>
                </a:moveTo>
                <a:lnTo>
                  <a:pt x="6689648" y="3527996"/>
                </a:lnTo>
                <a:lnTo>
                  <a:pt x="6689648" y="0"/>
                </a:lnTo>
                <a:lnTo>
                  <a:pt x="0" y="0"/>
                </a:lnTo>
                <a:lnTo>
                  <a:pt x="0" y="3527996"/>
                </a:lnTo>
                <a:close/>
              </a:path>
            </a:pathLst>
          </a:custGeom>
          <a:solidFill>
            <a:schemeClr val="accent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7" name="Google Shape;127;p20"/>
          <p:cNvSpPr txBox="1"/>
          <p:nvPr/>
        </p:nvSpPr>
        <p:spPr>
          <a:xfrm>
            <a:off x="4648580" y="1347423"/>
            <a:ext cx="4221000" cy="6879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2300"/>
              <a:buFont typeface="Gill Sans"/>
              <a:buNone/>
            </a:pPr>
            <a:r>
              <a:rPr b="1" lang="en" sz="2300">
                <a:solidFill>
                  <a:schemeClr val="lt1"/>
                </a:solidFill>
                <a:latin typeface="Gill Sans"/>
                <a:ea typeface="Gill Sans"/>
                <a:cs typeface="Gill Sans"/>
                <a:sym typeface="Gill Sans"/>
              </a:rPr>
              <a:t>Total Economic Effect</a:t>
            </a:r>
            <a:endParaRPr b="1" i="0" sz="2300" u="none" cap="none" strike="noStrike">
              <a:solidFill>
                <a:schemeClr val="accent2"/>
              </a:solidFill>
              <a:latin typeface="Gill Sans"/>
              <a:ea typeface="Gill Sans"/>
              <a:cs typeface="Gill Sans"/>
              <a:sym typeface="Gill Sans"/>
            </a:endParaRPr>
          </a:p>
        </p:txBody>
      </p:sp>
      <p:sp>
        <p:nvSpPr>
          <p:cNvPr descr="Beige rectangle" id="128" name="Google Shape;128;p20"/>
          <p:cNvSpPr/>
          <p:nvPr/>
        </p:nvSpPr>
        <p:spPr>
          <a:xfrm>
            <a:off x="4735448" y="1867447"/>
            <a:ext cx="3951091" cy="46500"/>
          </a:xfrm>
          <a:custGeom>
            <a:rect b="b" l="l" r="r" t="t"/>
            <a:pathLst>
              <a:path extrusionOk="0" h="120000" w="2642870">
                <a:moveTo>
                  <a:pt x="0" y="0"/>
                </a:moveTo>
                <a:lnTo>
                  <a:pt x="2642616" y="0"/>
                </a:lnTo>
              </a:path>
            </a:pathLst>
          </a:custGeom>
          <a:noFill/>
          <a:ln cap="flat" cmpd="sng" w="5485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9" name="Google Shape;129;p20"/>
          <p:cNvSpPr txBox="1"/>
          <p:nvPr/>
        </p:nvSpPr>
        <p:spPr>
          <a:xfrm>
            <a:off x="4641175" y="1950526"/>
            <a:ext cx="3886200" cy="19887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None/>
            </a:pPr>
            <a:r>
              <a:rPr lang="en" sz="2100">
                <a:solidFill>
                  <a:srgbClr val="DEEFF2"/>
                </a:solidFill>
              </a:rPr>
              <a:t>Impact on Other Industries</a:t>
            </a:r>
            <a:endParaRPr sz="2100">
              <a:solidFill>
                <a:srgbClr val="DEEFF2"/>
              </a:solidFill>
            </a:endParaRPr>
          </a:p>
          <a:p>
            <a:pPr indent="0" lvl="0" marL="0" marR="0" rtl="0" algn="l">
              <a:lnSpc>
                <a:spcPct val="90000"/>
              </a:lnSpc>
              <a:spcBef>
                <a:spcPts val="0"/>
              </a:spcBef>
              <a:spcAft>
                <a:spcPts val="0"/>
              </a:spcAft>
              <a:buNone/>
            </a:pPr>
            <a:r>
              <a:t/>
            </a:r>
            <a:endParaRPr sz="2100">
              <a:solidFill>
                <a:srgbClr val="DEEFF2"/>
              </a:solidFill>
            </a:endParaRPr>
          </a:p>
          <a:p>
            <a:pPr indent="0" lvl="0" marL="0" marR="0" rtl="0" algn="l">
              <a:lnSpc>
                <a:spcPct val="90000"/>
              </a:lnSpc>
              <a:spcBef>
                <a:spcPts val="0"/>
              </a:spcBef>
              <a:spcAft>
                <a:spcPts val="0"/>
              </a:spcAft>
              <a:buNone/>
            </a:pPr>
            <a:r>
              <a:rPr lang="en" sz="2100">
                <a:solidFill>
                  <a:srgbClr val="DEEFF2"/>
                </a:solidFill>
              </a:rPr>
              <a:t>Equals Rider Spending + Interindustry &amp; Other Household Spending (aka Ripple Effect)</a:t>
            </a:r>
            <a:endParaRPr sz="2100">
              <a:solidFill>
                <a:srgbClr val="DEEFF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1"/>
          <p:cNvPicPr preferRelativeResize="0"/>
          <p:nvPr/>
        </p:nvPicPr>
        <p:blipFill rotWithShape="1">
          <a:blip r:embed="rId3">
            <a:alphaModFix/>
          </a:blip>
          <a:srcRect b="0" l="8612" r="31746" t="0"/>
          <a:stretch/>
        </p:blipFill>
        <p:spPr>
          <a:xfrm>
            <a:off x="0" y="0"/>
            <a:ext cx="4602481" cy="5143504"/>
          </a:xfrm>
          <a:prstGeom prst="rect">
            <a:avLst/>
          </a:prstGeom>
          <a:noFill/>
          <a:ln>
            <a:noFill/>
          </a:ln>
        </p:spPr>
      </p:pic>
      <p:sp>
        <p:nvSpPr>
          <p:cNvPr id="136" name="Google Shape;136;p21"/>
          <p:cNvSpPr txBox="1"/>
          <p:nvPr>
            <p:ph idx="12" type="sldNum"/>
          </p:nvPr>
        </p:nvSpPr>
        <p:spPr>
          <a:xfrm>
            <a:off x="6354343" y="3497413"/>
            <a:ext cx="411600" cy="2952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A picture containing drawing&#10;&#10;Description automatically generated" id="137" name="Google Shape;137;p21"/>
          <p:cNvPicPr preferRelativeResize="0"/>
          <p:nvPr/>
        </p:nvPicPr>
        <p:blipFill rotWithShape="1">
          <a:blip r:embed="rId4">
            <a:alphaModFix/>
          </a:blip>
          <a:srcRect b="0" l="0" r="0" t="0"/>
          <a:stretch/>
        </p:blipFill>
        <p:spPr>
          <a:xfrm>
            <a:off x="5247785" y="100683"/>
            <a:ext cx="2775135" cy="1085249"/>
          </a:xfrm>
          <a:prstGeom prst="rect">
            <a:avLst/>
          </a:prstGeom>
          <a:noFill/>
          <a:ln>
            <a:noFill/>
          </a:ln>
        </p:spPr>
      </p:pic>
      <p:sp>
        <p:nvSpPr>
          <p:cNvPr descr="Blue rectangle" id="138" name="Google Shape;138;p21"/>
          <p:cNvSpPr/>
          <p:nvPr/>
        </p:nvSpPr>
        <p:spPr>
          <a:xfrm>
            <a:off x="4126706" y="1269006"/>
            <a:ext cx="5017294" cy="2504923"/>
          </a:xfrm>
          <a:custGeom>
            <a:rect b="b" l="l" r="r" t="t"/>
            <a:pathLst>
              <a:path extrusionOk="0" h="3528060" w="6689725">
                <a:moveTo>
                  <a:pt x="0" y="3527996"/>
                </a:moveTo>
                <a:lnTo>
                  <a:pt x="6689648" y="3527996"/>
                </a:lnTo>
                <a:lnTo>
                  <a:pt x="6689648" y="0"/>
                </a:lnTo>
                <a:lnTo>
                  <a:pt x="0" y="0"/>
                </a:lnTo>
                <a:lnTo>
                  <a:pt x="0" y="3527996"/>
                </a:lnTo>
                <a:close/>
              </a:path>
            </a:pathLst>
          </a:custGeom>
          <a:solidFill>
            <a:schemeClr val="accent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39" name="Google Shape;139;p21"/>
          <p:cNvSpPr txBox="1"/>
          <p:nvPr/>
        </p:nvSpPr>
        <p:spPr>
          <a:xfrm>
            <a:off x="4648580" y="1347423"/>
            <a:ext cx="4221000" cy="6879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2300"/>
              <a:buFont typeface="Gill Sans"/>
              <a:buNone/>
            </a:pPr>
            <a:r>
              <a:rPr b="1" lang="en" sz="2300">
                <a:solidFill>
                  <a:schemeClr val="lt1"/>
                </a:solidFill>
                <a:latin typeface="Gill Sans"/>
                <a:ea typeface="Gill Sans"/>
                <a:cs typeface="Gill Sans"/>
                <a:sym typeface="Gill Sans"/>
              </a:rPr>
              <a:t>Total Economic Effect</a:t>
            </a:r>
            <a:endParaRPr b="1" i="0" sz="2300" u="none" cap="none" strike="noStrike">
              <a:solidFill>
                <a:schemeClr val="accent2"/>
              </a:solidFill>
              <a:latin typeface="Gill Sans"/>
              <a:ea typeface="Gill Sans"/>
              <a:cs typeface="Gill Sans"/>
              <a:sym typeface="Gill Sans"/>
            </a:endParaRPr>
          </a:p>
        </p:txBody>
      </p:sp>
      <p:sp>
        <p:nvSpPr>
          <p:cNvPr descr="Beige rectangle" id="140" name="Google Shape;140;p21"/>
          <p:cNvSpPr/>
          <p:nvPr/>
        </p:nvSpPr>
        <p:spPr>
          <a:xfrm>
            <a:off x="4735448" y="1867447"/>
            <a:ext cx="3951091" cy="46500"/>
          </a:xfrm>
          <a:custGeom>
            <a:rect b="b" l="l" r="r" t="t"/>
            <a:pathLst>
              <a:path extrusionOk="0" h="120000" w="2642870">
                <a:moveTo>
                  <a:pt x="0" y="0"/>
                </a:moveTo>
                <a:lnTo>
                  <a:pt x="2642616" y="0"/>
                </a:lnTo>
              </a:path>
            </a:pathLst>
          </a:custGeom>
          <a:noFill/>
          <a:ln cap="flat" cmpd="sng" w="54850">
            <a:solidFill>
              <a:schemeClr val="accen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41" name="Google Shape;141;p21"/>
          <p:cNvSpPr txBox="1"/>
          <p:nvPr/>
        </p:nvSpPr>
        <p:spPr>
          <a:xfrm>
            <a:off x="4641182" y="1950522"/>
            <a:ext cx="3886200" cy="16389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None/>
            </a:pPr>
            <a:r>
              <a:rPr lang="en" sz="2100">
                <a:solidFill>
                  <a:srgbClr val="DEEFF2"/>
                </a:solidFill>
              </a:rPr>
              <a:t>Total Impact = </a:t>
            </a:r>
            <a:endParaRPr sz="2100">
              <a:solidFill>
                <a:srgbClr val="DEEFF2"/>
              </a:solidFill>
            </a:endParaRPr>
          </a:p>
          <a:p>
            <a:pPr indent="0" lvl="0" marL="0" marR="0" rtl="0" algn="l">
              <a:lnSpc>
                <a:spcPct val="90000"/>
              </a:lnSpc>
              <a:spcBef>
                <a:spcPts val="0"/>
              </a:spcBef>
              <a:spcAft>
                <a:spcPts val="0"/>
              </a:spcAft>
              <a:buNone/>
            </a:pPr>
            <a:r>
              <a:rPr lang="en" sz="2100">
                <a:solidFill>
                  <a:srgbClr val="DEEFF2"/>
                </a:solidFill>
              </a:rPr>
              <a:t>$5.4 Billion</a:t>
            </a:r>
            <a:endParaRPr sz="2100">
              <a:solidFill>
                <a:srgbClr val="DEEFF2"/>
              </a:solidFill>
            </a:endParaRPr>
          </a:p>
          <a:p>
            <a:pPr indent="0" lvl="0" marL="0" marR="0" rtl="0" algn="l">
              <a:lnSpc>
                <a:spcPct val="90000"/>
              </a:lnSpc>
              <a:spcBef>
                <a:spcPts val="0"/>
              </a:spcBef>
              <a:spcAft>
                <a:spcPts val="0"/>
              </a:spcAft>
              <a:buNone/>
            </a:pPr>
            <a:r>
              <a:t/>
            </a:r>
            <a:endParaRPr sz="2100">
              <a:solidFill>
                <a:srgbClr val="DEEFF2"/>
              </a:solidFill>
            </a:endParaRPr>
          </a:p>
          <a:p>
            <a:pPr indent="0" lvl="0" marL="0" marR="0" rtl="0" algn="l">
              <a:lnSpc>
                <a:spcPct val="90000"/>
              </a:lnSpc>
              <a:spcBef>
                <a:spcPts val="0"/>
              </a:spcBef>
              <a:spcAft>
                <a:spcPts val="0"/>
              </a:spcAft>
              <a:buNone/>
            </a:pPr>
            <a:r>
              <a:rPr lang="en" sz="2100">
                <a:solidFill>
                  <a:srgbClr val="DEEFF2"/>
                </a:solidFill>
              </a:rPr>
              <a:t>Jobs = </a:t>
            </a:r>
            <a:endParaRPr sz="2100">
              <a:solidFill>
                <a:srgbClr val="DEEFF2"/>
              </a:solidFill>
            </a:endParaRPr>
          </a:p>
          <a:p>
            <a:pPr indent="0" lvl="0" marL="0" marR="0" rtl="0" algn="l">
              <a:lnSpc>
                <a:spcPct val="90000"/>
              </a:lnSpc>
              <a:spcBef>
                <a:spcPts val="0"/>
              </a:spcBef>
              <a:spcAft>
                <a:spcPts val="0"/>
              </a:spcAft>
              <a:buNone/>
            </a:pPr>
            <a:r>
              <a:rPr lang="en" sz="2100">
                <a:solidFill>
                  <a:srgbClr val="DEEFF2"/>
                </a:solidFill>
              </a:rPr>
              <a:t>39,804</a:t>
            </a:r>
            <a:endParaRPr sz="2100">
              <a:solidFill>
                <a:srgbClr val="DEEFF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xEl>
                                              <p:pRg end="0" st="0"/>
                                            </p:txEl>
                                          </p:spTgt>
                                        </p:tgtEl>
                                        <p:attrNameLst>
                                          <p:attrName>style.visibility</p:attrName>
                                        </p:attrNameLst>
                                      </p:cBhvr>
                                      <p:to>
                                        <p:strVal val="visible"/>
                                      </p:to>
                                    </p:set>
                                    <p:animEffect filter="fade" transition="in">
                                      <p:cBhvr>
                                        <p:cTn dur="1000"/>
                                        <p:tgtEl>
                                          <p:spTgt spid="14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xEl>
                                              <p:pRg end="1" st="1"/>
                                            </p:txEl>
                                          </p:spTgt>
                                        </p:tgtEl>
                                        <p:attrNameLst>
                                          <p:attrName>style.visibility</p:attrName>
                                        </p:attrNameLst>
                                      </p:cBhvr>
                                      <p:to>
                                        <p:strVal val="visible"/>
                                      </p:to>
                                    </p:set>
                                    <p:animEffect filter="fade" transition="in">
                                      <p:cBhvr>
                                        <p:cTn dur="1000"/>
                                        <p:tgtEl>
                                          <p:spTgt spid="14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xEl>
                                              <p:pRg end="2" st="2"/>
                                            </p:txEl>
                                          </p:spTgt>
                                        </p:tgtEl>
                                        <p:attrNameLst>
                                          <p:attrName>style.visibility</p:attrName>
                                        </p:attrNameLst>
                                      </p:cBhvr>
                                      <p:to>
                                        <p:strVal val="visible"/>
                                      </p:to>
                                    </p:set>
                                    <p:animEffect filter="fade" transition="in">
                                      <p:cBhvr>
                                        <p:cTn dur="1000"/>
                                        <p:tgtEl>
                                          <p:spTgt spid="14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xEl>
                                              <p:pRg end="3" st="3"/>
                                            </p:txEl>
                                          </p:spTgt>
                                        </p:tgtEl>
                                        <p:attrNameLst>
                                          <p:attrName>style.visibility</p:attrName>
                                        </p:attrNameLst>
                                      </p:cBhvr>
                                      <p:to>
                                        <p:strVal val="visible"/>
                                      </p:to>
                                    </p:set>
                                    <p:animEffect filter="fade" transition="in">
                                      <p:cBhvr>
                                        <p:cTn dur="1000"/>
                                        <p:tgtEl>
                                          <p:spTgt spid="14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xEl>
                                              <p:pRg end="4" st="4"/>
                                            </p:txEl>
                                          </p:spTgt>
                                        </p:tgtEl>
                                        <p:attrNameLst>
                                          <p:attrName>style.visibility</p:attrName>
                                        </p:attrNameLst>
                                      </p:cBhvr>
                                      <p:to>
                                        <p:strVal val="visible"/>
                                      </p:to>
                                    </p:set>
                                    <p:animEffect filter="fade" transition="in">
                                      <p:cBhvr>
                                        <p:cTn dur="1000"/>
                                        <p:tgtEl>
                                          <p:spTgt spid="14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